
<file path=[Content_Types].xml><?xml version="1.0" encoding="utf-8"?>
<Types xmlns="http://schemas.openxmlformats.org/package/2006/content-types">
  <Default Extension="png" ContentType="image/png"/>
  <Default Extension="bin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261" r:id="rId2"/>
    <p:sldMasterId id="2147484267" r:id="rId3"/>
  </p:sldMasterIdLst>
  <p:notesMasterIdLst>
    <p:notesMasterId r:id="rId46"/>
  </p:notesMasterIdLst>
  <p:handoutMasterIdLst>
    <p:handoutMasterId r:id="rId47"/>
  </p:handoutMasterIdLst>
  <p:sldIdLst>
    <p:sldId id="3582" r:id="rId4"/>
    <p:sldId id="3707" r:id="rId5"/>
    <p:sldId id="3708" r:id="rId6"/>
    <p:sldId id="3710" r:id="rId7"/>
    <p:sldId id="3683" r:id="rId8"/>
    <p:sldId id="3706" r:id="rId9"/>
    <p:sldId id="3656" r:id="rId10"/>
    <p:sldId id="3657" r:id="rId11"/>
    <p:sldId id="3709" r:id="rId12"/>
    <p:sldId id="3658" r:id="rId13"/>
    <p:sldId id="3661" r:id="rId14"/>
    <p:sldId id="3682" r:id="rId15"/>
    <p:sldId id="3703" r:id="rId16"/>
    <p:sldId id="3662" r:id="rId17"/>
    <p:sldId id="3663" r:id="rId18"/>
    <p:sldId id="3664" r:id="rId19"/>
    <p:sldId id="3666" r:id="rId20"/>
    <p:sldId id="3686" r:id="rId21"/>
    <p:sldId id="3665" r:id="rId22"/>
    <p:sldId id="3667" r:id="rId23"/>
    <p:sldId id="3668" r:id="rId24"/>
    <p:sldId id="3669" r:id="rId25"/>
    <p:sldId id="3681" r:id="rId26"/>
    <p:sldId id="3704" r:id="rId27"/>
    <p:sldId id="3705" r:id="rId28"/>
    <p:sldId id="3670" r:id="rId29"/>
    <p:sldId id="3678" r:id="rId30"/>
    <p:sldId id="3690" r:id="rId31"/>
    <p:sldId id="3693" r:id="rId32"/>
    <p:sldId id="3694" r:id="rId33"/>
    <p:sldId id="3692" r:id="rId34"/>
    <p:sldId id="3685" r:id="rId35"/>
    <p:sldId id="3679" r:id="rId36"/>
    <p:sldId id="3700" r:id="rId37"/>
    <p:sldId id="3701" r:id="rId38"/>
    <p:sldId id="3684" r:id="rId39"/>
    <p:sldId id="3672" r:id="rId40"/>
    <p:sldId id="3671" r:id="rId41"/>
    <p:sldId id="3660" r:id="rId42"/>
    <p:sldId id="3673" r:id="rId43"/>
    <p:sldId id="3674" r:id="rId44"/>
    <p:sldId id="3676" r:id="rId45"/>
  </p:sldIdLst>
  <p:sldSz cx="9906000" cy="6858000" type="A4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lapértelmezett szakasz" id="{0B1C1A8A-D31D-4502-B848-CA1E78B37B50}">
          <p14:sldIdLst>
            <p14:sldId id="3582"/>
            <p14:sldId id="3707"/>
            <p14:sldId id="3708"/>
            <p14:sldId id="3710"/>
            <p14:sldId id="3683"/>
            <p14:sldId id="3706"/>
            <p14:sldId id="3656"/>
            <p14:sldId id="3657"/>
            <p14:sldId id="3709"/>
            <p14:sldId id="3658"/>
            <p14:sldId id="3661"/>
            <p14:sldId id="3682"/>
            <p14:sldId id="3703"/>
            <p14:sldId id="3662"/>
            <p14:sldId id="3663"/>
            <p14:sldId id="3664"/>
            <p14:sldId id="3666"/>
            <p14:sldId id="3686"/>
            <p14:sldId id="3665"/>
            <p14:sldId id="3667"/>
            <p14:sldId id="3668"/>
            <p14:sldId id="3669"/>
            <p14:sldId id="3681"/>
            <p14:sldId id="3704"/>
            <p14:sldId id="3705"/>
            <p14:sldId id="3670"/>
            <p14:sldId id="3678"/>
            <p14:sldId id="3690"/>
            <p14:sldId id="3693"/>
            <p14:sldId id="3694"/>
            <p14:sldId id="3692"/>
            <p14:sldId id="3685"/>
            <p14:sldId id="3679"/>
            <p14:sldId id="3700"/>
            <p14:sldId id="3701"/>
            <p14:sldId id="3684"/>
            <p14:sldId id="3672"/>
            <p14:sldId id="3671"/>
            <p14:sldId id="3660"/>
            <p14:sldId id="3673"/>
            <p14:sldId id="3674"/>
            <p14:sldId id="36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8000"/>
    <a:srgbClr val="FF9933"/>
    <a:srgbClr val="FF6600"/>
    <a:srgbClr val="FFFFCC"/>
    <a:srgbClr val="336600"/>
    <a:srgbClr val="4D4D4D"/>
    <a:srgbClr val="292929"/>
    <a:srgbClr val="CC6600"/>
    <a:srgbClr val="25C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09" autoAdjust="0"/>
    <p:restoredTop sz="94020" autoAdjust="0"/>
  </p:normalViewPr>
  <p:slideViewPr>
    <p:cSldViewPr>
      <p:cViewPr varScale="1">
        <p:scale>
          <a:sx n="59" d="100"/>
          <a:sy n="59" d="100"/>
        </p:scale>
        <p:origin x="92" y="64"/>
      </p:cViewPr>
      <p:guideLst>
        <p:guide orient="horz" pos="2160"/>
        <p:guide pos="312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1648" y="-108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823DAB-BB7E-6D47-B06A-EA12307E63D0}" type="doc">
      <dgm:prSet loTypeId="urn:microsoft.com/office/officeart/2005/8/layout/venn3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DF85C64-A5D6-7843-8A60-725DDF8AD2A9}">
      <dgm:prSet phldrT="[Text]" custT="1"/>
      <dgm:spPr>
        <a:xfrm>
          <a:off x="1042" y="750845"/>
          <a:ext cx="2033771" cy="2033771"/>
        </a:xfrm>
        <a:gradFill rotWithShape="0">
          <a:gsLst>
            <a:gs pos="0">
              <a:srgbClr val="8064A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gm:spPr>
      <dgm:t>
        <a:bodyPr/>
        <a:lstStyle/>
        <a:p>
          <a:r>
            <a:rPr lang="en-US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IT </a:t>
          </a:r>
          <a:r>
            <a:rPr lang="en-US" sz="1600" b="1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mentes</a:t>
          </a:r>
          <a:r>
            <a:rPr lang="en-US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munka</a:t>
          </a:r>
          <a:r>
            <a:rPr lang="hu-HU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-</a:t>
          </a:r>
          <a:r>
            <a:rPr lang="en-US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környezet</a:t>
          </a:r>
          <a:endParaRPr lang="en-US" sz="1600" b="1" dirty="0">
            <a:solidFill>
              <a:sysClr val="windowText" lastClr="000000"/>
            </a:solidFill>
            <a:effectLst/>
            <a:latin typeface="Arial"/>
            <a:ea typeface="+mn-ea"/>
            <a:cs typeface="+mn-cs"/>
          </a:endParaRPr>
        </a:p>
      </dgm:t>
    </dgm:pt>
    <dgm:pt modelId="{AED4E44B-75F9-E145-9A1A-BAFBFAB7365A}" type="parTrans" cxnId="{7D1CF67B-F37D-CC49-A3F8-5DD81FEDD371}">
      <dgm:prSet/>
      <dgm:spPr/>
      <dgm:t>
        <a:bodyPr/>
        <a:lstStyle/>
        <a:p>
          <a:endParaRPr lang="en-US"/>
        </a:p>
      </dgm:t>
    </dgm:pt>
    <dgm:pt modelId="{EB09C413-F771-DC4E-B86E-77430F5D29D4}" type="sibTrans" cxnId="{7D1CF67B-F37D-CC49-A3F8-5DD81FEDD371}">
      <dgm:prSet/>
      <dgm:spPr/>
      <dgm:t>
        <a:bodyPr/>
        <a:lstStyle/>
        <a:p>
          <a:endParaRPr lang="en-US"/>
        </a:p>
      </dgm:t>
    </dgm:pt>
    <dgm:pt modelId="{FE7B0781-1947-5349-B5D0-E3F2468442EC}">
      <dgm:prSet phldrT="[Text]" custT="1"/>
      <dgm:spPr>
        <a:xfrm>
          <a:off x="1628059" y="750845"/>
          <a:ext cx="2033771" cy="2033771"/>
        </a:xfrm>
        <a:gradFill rotWithShape="0">
          <a:gsLst>
            <a:gs pos="0">
              <a:srgbClr val="8064A2">
                <a:alpha val="50000"/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gm:spPr>
      <dgm:t>
        <a:bodyPr/>
        <a:lstStyle/>
        <a:p>
          <a:r>
            <a:rPr lang="en-US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IT </a:t>
          </a:r>
          <a:r>
            <a:rPr lang="en-US" sz="1600" b="1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környezetb</a:t>
          </a:r>
          <a:r>
            <a:rPr lang="hu-HU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en</a:t>
          </a:r>
          <a:r>
            <a:rPr lang="en-US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végzett</a:t>
          </a:r>
          <a:r>
            <a:rPr lang="en-US" sz="160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munka</a:t>
          </a:r>
          <a:endParaRPr lang="en-US" sz="1600" b="1" dirty="0">
            <a:solidFill>
              <a:sysClr val="windowText" lastClr="000000"/>
            </a:solidFill>
            <a:effectLst/>
            <a:latin typeface="Arial"/>
            <a:ea typeface="+mn-ea"/>
            <a:cs typeface="+mn-cs"/>
          </a:endParaRPr>
        </a:p>
      </dgm:t>
    </dgm:pt>
    <dgm:pt modelId="{49687B2C-5FB4-964F-95D8-AE226F370739}" type="parTrans" cxnId="{79F7080F-F121-214A-8D2F-E9D60763E543}">
      <dgm:prSet/>
      <dgm:spPr/>
      <dgm:t>
        <a:bodyPr/>
        <a:lstStyle/>
        <a:p>
          <a:endParaRPr lang="en-US"/>
        </a:p>
      </dgm:t>
    </dgm:pt>
    <dgm:pt modelId="{D9013B81-5BB8-2D4A-A296-58D55FED295F}" type="sibTrans" cxnId="{79F7080F-F121-214A-8D2F-E9D60763E543}">
      <dgm:prSet/>
      <dgm:spPr/>
      <dgm:t>
        <a:bodyPr/>
        <a:lstStyle/>
        <a:p>
          <a:endParaRPr lang="en-US"/>
        </a:p>
      </dgm:t>
    </dgm:pt>
    <dgm:pt modelId="{778547BB-A496-9740-9A53-DE3146A64450}">
      <dgm:prSet phldrT="[Text]" custT="1"/>
      <dgm:spPr>
        <a:xfrm>
          <a:off x="3255076" y="750845"/>
          <a:ext cx="2033771" cy="2033771"/>
        </a:xfrm>
        <a:gradFill rotWithShape="0">
          <a:gsLst>
            <a:gs pos="0">
              <a:srgbClr val="8064A2">
                <a:alpha val="50000"/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gm:spPr>
      <dgm:t>
        <a:bodyPr/>
        <a:lstStyle/>
        <a:p>
          <a:r>
            <a:rPr lang="hu-HU" sz="1800" b="1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IT</a:t>
          </a:r>
          <a:r>
            <a:rPr lang="en-US" sz="1800" b="1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800" b="1" dirty="0" err="1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megoldást</a:t>
          </a:r>
          <a:r>
            <a:rPr lang="en-US" sz="1800" b="1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 is </a:t>
          </a:r>
          <a:r>
            <a:rPr lang="en-US" sz="1800" b="1" dirty="0" err="1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használó</a:t>
          </a:r>
          <a:r>
            <a:rPr lang="en-US" sz="1800" b="1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800" b="1" dirty="0" err="1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munka</a:t>
          </a:r>
          <a:endParaRPr lang="en-US" sz="1800" b="1" dirty="0">
            <a:solidFill>
              <a:schemeClr val="tx1"/>
            </a:solidFill>
            <a:effectLst/>
            <a:latin typeface="Arial"/>
            <a:ea typeface="+mn-ea"/>
            <a:cs typeface="+mn-cs"/>
          </a:endParaRPr>
        </a:p>
      </dgm:t>
    </dgm:pt>
    <dgm:pt modelId="{D3F74407-1922-A544-AAD5-D515864F52F1}" type="parTrans" cxnId="{5884DF39-A05D-7243-B1FF-B2BA7E6C80F0}">
      <dgm:prSet/>
      <dgm:spPr/>
      <dgm:t>
        <a:bodyPr/>
        <a:lstStyle/>
        <a:p>
          <a:endParaRPr lang="en-US"/>
        </a:p>
      </dgm:t>
    </dgm:pt>
    <dgm:pt modelId="{7B2EB9C5-0A82-3041-BF25-B31835035FB1}" type="sibTrans" cxnId="{5884DF39-A05D-7243-B1FF-B2BA7E6C80F0}">
      <dgm:prSet/>
      <dgm:spPr/>
      <dgm:t>
        <a:bodyPr/>
        <a:lstStyle/>
        <a:p>
          <a:endParaRPr lang="en-US"/>
        </a:p>
      </dgm:t>
    </dgm:pt>
    <dgm:pt modelId="{0102450D-51EA-7A49-98D0-8309FBA5A00E}">
      <dgm:prSet phldrT="[Text]" custT="1"/>
      <dgm:spPr>
        <a:xfrm>
          <a:off x="4882093" y="750845"/>
          <a:ext cx="2033771" cy="2033771"/>
        </a:xfrm>
        <a:gradFill rotWithShape="0">
          <a:gsLst>
            <a:gs pos="0">
              <a:srgbClr val="8064A2">
                <a:alpha val="50000"/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gm:spPr>
      <dgm:t>
        <a:bodyPr/>
        <a:lstStyle/>
        <a:p>
          <a:r>
            <a:rPr lang="hu-HU" sz="1750" b="1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IT szakértelmet igénylő munka</a:t>
          </a:r>
          <a:endParaRPr lang="en-US" sz="1750" b="1" dirty="0">
            <a:solidFill>
              <a:sysClr val="windowText" lastClr="000000"/>
            </a:solidFill>
            <a:effectLst/>
            <a:latin typeface="Arial"/>
            <a:ea typeface="+mn-ea"/>
            <a:cs typeface="+mn-cs"/>
          </a:endParaRPr>
        </a:p>
      </dgm:t>
    </dgm:pt>
    <dgm:pt modelId="{F16CB25F-2AFB-C542-A6E8-5A833C89FD94}" type="parTrans" cxnId="{D54112EA-7D37-3640-972B-63A2DD0DF8EF}">
      <dgm:prSet/>
      <dgm:spPr/>
      <dgm:t>
        <a:bodyPr/>
        <a:lstStyle/>
        <a:p>
          <a:endParaRPr lang="en-US"/>
        </a:p>
      </dgm:t>
    </dgm:pt>
    <dgm:pt modelId="{D7E57683-5848-0548-AA34-401B21EB7F99}" type="sibTrans" cxnId="{D54112EA-7D37-3640-972B-63A2DD0DF8EF}">
      <dgm:prSet/>
      <dgm:spPr/>
      <dgm:t>
        <a:bodyPr/>
        <a:lstStyle/>
        <a:p>
          <a:endParaRPr lang="en-US"/>
        </a:p>
      </dgm:t>
    </dgm:pt>
    <dgm:pt modelId="{74E69D7A-999B-4286-8D64-4C1390421304}">
      <dgm:prSet custT="1"/>
      <dgm:spPr>
        <a:xfrm>
          <a:off x="6509110" y="750845"/>
          <a:ext cx="2033771" cy="2033771"/>
        </a:xfrm>
        <a:gradFill rotWithShape="0">
          <a:gsLst>
            <a:gs pos="0">
              <a:srgbClr val="8064A2">
                <a:alpha val="50000"/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gm:spPr>
      <dgm:t>
        <a:bodyPr/>
        <a:lstStyle/>
        <a:p>
          <a:r>
            <a:rPr lang="hu-HU" sz="1800" b="1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IT mérnöki tudást igénylő munka</a:t>
          </a:r>
        </a:p>
      </dgm:t>
    </dgm:pt>
    <dgm:pt modelId="{5A078DBC-3721-443D-9B79-3D559B67707E}" type="parTrans" cxnId="{B217A632-6DFC-466E-970C-4F1C8C3A5B3C}">
      <dgm:prSet/>
      <dgm:spPr/>
      <dgm:t>
        <a:bodyPr/>
        <a:lstStyle/>
        <a:p>
          <a:endParaRPr lang="hu-HU"/>
        </a:p>
      </dgm:t>
    </dgm:pt>
    <dgm:pt modelId="{AB9DBC1B-B1A7-4890-BA5C-BD65C8F01DD1}" type="sibTrans" cxnId="{B217A632-6DFC-466E-970C-4F1C8C3A5B3C}">
      <dgm:prSet/>
      <dgm:spPr/>
      <dgm:t>
        <a:bodyPr/>
        <a:lstStyle/>
        <a:p>
          <a:endParaRPr lang="hu-HU"/>
        </a:p>
      </dgm:t>
    </dgm:pt>
    <dgm:pt modelId="{0612D652-7598-CF4E-97D1-AFC5A1920773}" type="pres">
      <dgm:prSet presAssocID="{8B823DAB-BB7E-6D47-B06A-EA12307E63D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98F4CD9E-E61E-5449-AA10-83DA02315B1C}" type="pres">
      <dgm:prSet presAssocID="{CDF85C64-A5D6-7843-8A60-725DDF8AD2A9}" presName="Name5" presStyleLbl="vennNode1" presStyleIdx="0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hu-HU"/>
        </a:p>
      </dgm:t>
    </dgm:pt>
    <dgm:pt modelId="{6F6B97B6-C3EB-B149-958E-521D6D0A163C}" type="pres">
      <dgm:prSet presAssocID="{EB09C413-F771-DC4E-B86E-77430F5D29D4}" presName="space" presStyleCnt="0"/>
      <dgm:spPr/>
    </dgm:pt>
    <dgm:pt modelId="{5B9A9AF7-B207-1642-85B1-B2AF64EA1E0A}" type="pres">
      <dgm:prSet presAssocID="{FE7B0781-1947-5349-B5D0-E3F2468442EC}" presName="Name5" presStyleLbl="vennNode1" presStyleIdx="1" presStyleCnt="5" custScaleX="99641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hu-HU"/>
        </a:p>
      </dgm:t>
    </dgm:pt>
    <dgm:pt modelId="{9BB52CA4-2796-9C41-A127-33CFBC009BB9}" type="pres">
      <dgm:prSet presAssocID="{D9013B81-5BB8-2D4A-A296-58D55FED295F}" presName="space" presStyleCnt="0"/>
      <dgm:spPr/>
    </dgm:pt>
    <dgm:pt modelId="{1C3AF979-CA9E-6443-8A39-50D5B38CADAD}" type="pres">
      <dgm:prSet presAssocID="{778547BB-A496-9740-9A53-DE3146A64450}" presName="Name5" presStyleLbl="vennNode1" presStyleIdx="2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hu-HU"/>
        </a:p>
      </dgm:t>
    </dgm:pt>
    <dgm:pt modelId="{D4DEE67B-2BDB-504E-B190-1419F6F3A283}" type="pres">
      <dgm:prSet presAssocID="{7B2EB9C5-0A82-3041-BF25-B31835035FB1}" presName="space" presStyleCnt="0"/>
      <dgm:spPr/>
    </dgm:pt>
    <dgm:pt modelId="{349DEE80-2CF3-7648-9281-226041995CC4}" type="pres">
      <dgm:prSet presAssocID="{0102450D-51EA-7A49-98D0-8309FBA5A00E}" presName="Name5" presStyleLbl="vennNode1" presStyleIdx="3" presStyleCnt="5" custScaleX="9998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hu-HU"/>
        </a:p>
      </dgm:t>
    </dgm:pt>
    <dgm:pt modelId="{9B1A90B7-35AF-412B-B7E3-F01957CD5843}" type="pres">
      <dgm:prSet presAssocID="{D7E57683-5848-0548-AA34-401B21EB7F99}" presName="space" presStyleCnt="0"/>
      <dgm:spPr/>
    </dgm:pt>
    <dgm:pt modelId="{17865580-F9DF-4901-A346-942F5D0889C7}" type="pres">
      <dgm:prSet presAssocID="{74E69D7A-999B-4286-8D64-4C1390421304}" presName="Name5" presStyleLbl="vennNode1" presStyleIdx="4" presStyleCnt="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hu-HU"/>
        </a:p>
      </dgm:t>
    </dgm:pt>
  </dgm:ptLst>
  <dgm:cxnLst>
    <dgm:cxn modelId="{5884DF39-A05D-7243-B1FF-B2BA7E6C80F0}" srcId="{8B823DAB-BB7E-6D47-B06A-EA12307E63D0}" destId="{778547BB-A496-9740-9A53-DE3146A64450}" srcOrd="2" destOrd="0" parTransId="{D3F74407-1922-A544-AAD5-D515864F52F1}" sibTransId="{7B2EB9C5-0A82-3041-BF25-B31835035FB1}"/>
    <dgm:cxn modelId="{65AFEC43-44EE-4336-B916-4648D9D84F31}" type="presOf" srcId="{CDF85C64-A5D6-7843-8A60-725DDF8AD2A9}" destId="{98F4CD9E-E61E-5449-AA10-83DA02315B1C}" srcOrd="0" destOrd="0" presId="urn:microsoft.com/office/officeart/2005/8/layout/venn3"/>
    <dgm:cxn modelId="{7D1CF67B-F37D-CC49-A3F8-5DD81FEDD371}" srcId="{8B823DAB-BB7E-6D47-B06A-EA12307E63D0}" destId="{CDF85C64-A5D6-7843-8A60-725DDF8AD2A9}" srcOrd="0" destOrd="0" parTransId="{AED4E44B-75F9-E145-9A1A-BAFBFAB7365A}" sibTransId="{EB09C413-F771-DC4E-B86E-77430F5D29D4}"/>
    <dgm:cxn modelId="{E3F23025-FD20-44A7-B904-589341E192C1}" type="presOf" srcId="{778547BB-A496-9740-9A53-DE3146A64450}" destId="{1C3AF979-CA9E-6443-8A39-50D5B38CADAD}" srcOrd="0" destOrd="0" presId="urn:microsoft.com/office/officeart/2005/8/layout/venn3"/>
    <dgm:cxn modelId="{93222C07-6E4F-4058-9D20-D8DAB040302E}" type="presOf" srcId="{8B823DAB-BB7E-6D47-B06A-EA12307E63D0}" destId="{0612D652-7598-CF4E-97D1-AFC5A1920773}" srcOrd="0" destOrd="0" presId="urn:microsoft.com/office/officeart/2005/8/layout/venn3"/>
    <dgm:cxn modelId="{27179903-0128-49FB-AED5-718976AE8BA6}" type="presOf" srcId="{0102450D-51EA-7A49-98D0-8309FBA5A00E}" destId="{349DEE80-2CF3-7648-9281-226041995CC4}" srcOrd="0" destOrd="0" presId="urn:microsoft.com/office/officeart/2005/8/layout/venn3"/>
    <dgm:cxn modelId="{79F7080F-F121-214A-8D2F-E9D60763E543}" srcId="{8B823DAB-BB7E-6D47-B06A-EA12307E63D0}" destId="{FE7B0781-1947-5349-B5D0-E3F2468442EC}" srcOrd="1" destOrd="0" parTransId="{49687B2C-5FB4-964F-95D8-AE226F370739}" sibTransId="{D9013B81-5BB8-2D4A-A296-58D55FED295F}"/>
    <dgm:cxn modelId="{B217A632-6DFC-466E-970C-4F1C8C3A5B3C}" srcId="{8B823DAB-BB7E-6D47-B06A-EA12307E63D0}" destId="{74E69D7A-999B-4286-8D64-4C1390421304}" srcOrd="4" destOrd="0" parTransId="{5A078DBC-3721-443D-9B79-3D559B67707E}" sibTransId="{AB9DBC1B-B1A7-4890-BA5C-BD65C8F01DD1}"/>
    <dgm:cxn modelId="{4AC3F3BD-AD80-468A-8C4E-3A12A4F1BC1F}" type="presOf" srcId="{FE7B0781-1947-5349-B5D0-E3F2468442EC}" destId="{5B9A9AF7-B207-1642-85B1-B2AF64EA1E0A}" srcOrd="0" destOrd="0" presId="urn:microsoft.com/office/officeart/2005/8/layout/venn3"/>
    <dgm:cxn modelId="{226A5C8C-ECF9-47B3-AA7C-316041E2678B}" type="presOf" srcId="{74E69D7A-999B-4286-8D64-4C1390421304}" destId="{17865580-F9DF-4901-A346-942F5D0889C7}" srcOrd="0" destOrd="0" presId="urn:microsoft.com/office/officeart/2005/8/layout/venn3"/>
    <dgm:cxn modelId="{D54112EA-7D37-3640-972B-63A2DD0DF8EF}" srcId="{8B823DAB-BB7E-6D47-B06A-EA12307E63D0}" destId="{0102450D-51EA-7A49-98D0-8309FBA5A00E}" srcOrd="3" destOrd="0" parTransId="{F16CB25F-2AFB-C542-A6E8-5A833C89FD94}" sibTransId="{D7E57683-5848-0548-AA34-401B21EB7F99}"/>
    <dgm:cxn modelId="{0D29063B-C3A5-4895-B6AB-626A1F2FB40C}" type="presParOf" srcId="{0612D652-7598-CF4E-97D1-AFC5A1920773}" destId="{98F4CD9E-E61E-5449-AA10-83DA02315B1C}" srcOrd="0" destOrd="0" presId="urn:microsoft.com/office/officeart/2005/8/layout/venn3"/>
    <dgm:cxn modelId="{60A5FBAE-66AC-4A29-9D6C-5D248265F4DF}" type="presParOf" srcId="{0612D652-7598-CF4E-97D1-AFC5A1920773}" destId="{6F6B97B6-C3EB-B149-958E-521D6D0A163C}" srcOrd="1" destOrd="0" presId="urn:microsoft.com/office/officeart/2005/8/layout/venn3"/>
    <dgm:cxn modelId="{D4DD8BD0-C0C3-435B-A5AD-B017EC8A16C4}" type="presParOf" srcId="{0612D652-7598-CF4E-97D1-AFC5A1920773}" destId="{5B9A9AF7-B207-1642-85B1-B2AF64EA1E0A}" srcOrd="2" destOrd="0" presId="urn:microsoft.com/office/officeart/2005/8/layout/venn3"/>
    <dgm:cxn modelId="{C67AE060-F081-4C83-A77B-215F6E85D595}" type="presParOf" srcId="{0612D652-7598-CF4E-97D1-AFC5A1920773}" destId="{9BB52CA4-2796-9C41-A127-33CFBC009BB9}" srcOrd="3" destOrd="0" presId="urn:microsoft.com/office/officeart/2005/8/layout/venn3"/>
    <dgm:cxn modelId="{FB8F5A35-6582-4181-B7F0-2466378B87B2}" type="presParOf" srcId="{0612D652-7598-CF4E-97D1-AFC5A1920773}" destId="{1C3AF979-CA9E-6443-8A39-50D5B38CADAD}" srcOrd="4" destOrd="0" presId="urn:microsoft.com/office/officeart/2005/8/layout/venn3"/>
    <dgm:cxn modelId="{DAFEB8F3-A381-4782-8F45-0FBC5BBEB96E}" type="presParOf" srcId="{0612D652-7598-CF4E-97D1-AFC5A1920773}" destId="{D4DEE67B-2BDB-504E-B190-1419F6F3A283}" srcOrd="5" destOrd="0" presId="urn:microsoft.com/office/officeart/2005/8/layout/venn3"/>
    <dgm:cxn modelId="{65183131-AE3E-427E-9252-D1FA84699699}" type="presParOf" srcId="{0612D652-7598-CF4E-97D1-AFC5A1920773}" destId="{349DEE80-2CF3-7648-9281-226041995CC4}" srcOrd="6" destOrd="0" presId="urn:microsoft.com/office/officeart/2005/8/layout/venn3"/>
    <dgm:cxn modelId="{C73EAEBE-B86F-40E3-8CC4-3F1BB4FB985A}" type="presParOf" srcId="{0612D652-7598-CF4E-97D1-AFC5A1920773}" destId="{9B1A90B7-35AF-412B-B7E3-F01957CD5843}" srcOrd="7" destOrd="0" presId="urn:microsoft.com/office/officeart/2005/8/layout/venn3"/>
    <dgm:cxn modelId="{34BE3BF8-6015-4B42-B3EE-AD831CD52E6A}" type="presParOf" srcId="{0612D652-7598-CF4E-97D1-AFC5A1920773}" destId="{17865580-F9DF-4901-A346-942F5D0889C7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488C3C-2898-CB45-BA33-607EB1782552}" type="doc">
      <dgm:prSet loTypeId="urn:microsoft.com/office/officeart/2008/layout/VerticalCurvedList" loCatId="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3132EBF-50CC-6346-990A-5CAADB71FBF4}">
      <dgm:prSet phldrT="[Text]" custT="1"/>
      <dgm:spPr/>
      <dgm:t>
        <a:bodyPr/>
        <a:lstStyle/>
        <a:p>
          <a:pPr algn="just"/>
          <a:r>
            <a:rPr lang="hu-HU" sz="1800" b="1" dirty="0">
              <a:solidFill>
                <a:schemeClr val="tx1">
                  <a:lumMod val="95000"/>
                  <a:lumOff val="5000"/>
                </a:schemeClr>
              </a:solidFill>
            </a:rPr>
            <a:t>Az IT ágazat adott szintjén (tervező, fejlesztő, üzemeltető, felhasználó stb.), adott területen (rendszer, alkalmazás, adatbázis, biztonság, hálózat stb.) naprakész felhasználói vagy fejlesztői ismeretekkel rendelkezik.</a:t>
          </a:r>
          <a:endParaRPr lang="en-US" sz="18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51E8E99-7E42-6744-BAE1-B5A3994A54C0}" type="parTrans" cxnId="{132B8EB0-F688-314E-B9B2-D278C4AC1B83}">
      <dgm:prSet/>
      <dgm:spPr/>
      <dgm:t>
        <a:bodyPr/>
        <a:lstStyle/>
        <a:p>
          <a:endParaRPr lang="en-US" sz="1800" b="1"/>
        </a:p>
      </dgm:t>
    </dgm:pt>
    <dgm:pt modelId="{3A486370-12DE-5044-BD80-F1551D3EE4FA}" type="sibTrans" cxnId="{132B8EB0-F688-314E-B9B2-D278C4AC1B83}">
      <dgm:prSet/>
      <dgm:spPr/>
      <dgm:t>
        <a:bodyPr/>
        <a:lstStyle/>
        <a:p>
          <a:endParaRPr lang="en-US" sz="1800" b="1"/>
        </a:p>
      </dgm:t>
    </dgm:pt>
    <dgm:pt modelId="{92CB8DBE-4B3A-804C-974A-6C18EB966BAA}">
      <dgm:prSet phldrT="[Text]" custT="1"/>
      <dgm:spPr/>
      <dgm:t>
        <a:bodyPr/>
        <a:lstStyle/>
        <a:p>
          <a:pPr algn="just"/>
          <a:r>
            <a:rPr lang="hu-HU" sz="1800" b="1" dirty="0">
              <a:solidFill>
                <a:schemeClr val="tx1">
                  <a:lumMod val="95000"/>
                  <a:lumOff val="5000"/>
                </a:schemeClr>
              </a:solidFill>
            </a:rPr>
            <a:t>Megfelelő </a:t>
          </a:r>
          <a:r>
            <a:rPr lang="hu-HU" sz="1800" b="1" dirty="0" err="1">
              <a:solidFill>
                <a:schemeClr val="tx1">
                  <a:lumMod val="95000"/>
                  <a:lumOff val="5000"/>
                </a:schemeClr>
              </a:solidFill>
            </a:rPr>
            <a:t>soft</a:t>
          </a:r>
          <a:r>
            <a:rPr lang="hu-HU" sz="1800" b="1" dirty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hu-HU" sz="1800" b="1" dirty="0" err="1">
              <a:solidFill>
                <a:schemeClr val="tx1">
                  <a:lumMod val="95000"/>
                  <a:lumOff val="5000"/>
                </a:schemeClr>
              </a:solidFill>
            </a:rPr>
            <a:t>skill-ekkel</a:t>
          </a:r>
          <a:r>
            <a:rPr lang="hu-HU" sz="1800" b="1" dirty="0">
              <a:solidFill>
                <a:schemeClr val="tx1">
                  <a:lumMod val="95000"/>
                  <a:lumOff val="5000"/>
                </a:schemeClr>
              </a:solidFill>
            </a:rPr>
            <a:t> (angol nyelvtudás, kommunikációs és koordinációs képesség stb.) rendelkezik</a:t>
          </a:r>
          <a:endParaRPr lang="en-US" sz="18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32CF469-B588-334E-AAB7-F42FA3CA2C5A}" type="parTrans" cxnId="{827B23ED-82A8-7B4F-AF9A-20618C313B04}">
      <dgm:prSet/>
      <dgm:spPr/>
      <dgm:t>
        <a:bodyPr/>
        <a:lstStyle/>
        <a:p>
          <a:endParaRPr lang="en-US" sz="1800" b="1"/>
        </a:p>
      </dgm:t>
    </dgm:pt>
    <dgm:pt modelId="{B1628585-A1CC-7941-BCE5-8C8157084E8B}" type="sibTrans" cxnId="{827B23ED-82A8-7B4F-AF9A-20618C313B04}">
      <dgm:prSet/>
      <dgm:spPr/>
      <dgm:t>
        <a:bodyPr/>
        <a:lstStyle/>
        <a:p>
          <a:endParaRPr lang="en-US" sz="1800" b="1"/>
        </a:p>
      </dgm:t>
    </dgm:pt>
    <dgm:pt modelId="{9DE42F71-C172-0C4A-BA25-F9886E892EA7}">
      <dgm:prSet phldrT="[Text]" custT="1"/>
      <dgm:spPr/>
      <dgm:t>
        <a:bodyPr/>
        <a:lstStyle/>
        <a:p>
          <a:pPr algn="just"/>
          <a:r>
            <a:rPr lang="hu-HU" sz="1800" b="1" dirty="0">
              <a:solidFill>
                <a:srgbClr val="FFFF00"/>
              </a:solidFill>
            </a:rPr>
            <a:t>IT megoldásokat képes felhasználni adott (nem kizárólag informatikai) probléma megoldására</a:t>
          </a:r>
          <a:endParaRPr lang="en-US" sz="1800" b="1" dirty="0">
            <a:solidFill>
              <a:srgbClr val="FFFF00"/>
            </a:solidFill>
          </a:endParaRPr>
        </a:p>
      </dgm:t>
    </dgm:pt>
    <dgm:pt modelId="{70CD8A18-182B-0A42-921D-0781334CD47B}" type="parTrans" cxnId="{506313F9-E980-1441-9126-0E05A0C23CAA}">
      <dgm:prSet/>
      <dgm:spPr/>
      <dgm:t>
        <a:bodyPr/>
        <a:lstStyle/>
        <a:p>
          <a:endParaRPr lang="en-US" sz="1800" b="1"/>
        </a:p>
      </dgm:t>
    </dgm:pt>
    <dgm:pt modelId="{90B6C1AA-DBC4-174F-88AB-63FB09EC8D27}" type="sibTrans" cxnId="{506313F9-E980-1441-9126-0E05A0C23CAA}">
      <dgm:prSet/>
      <dgm:spPr/>
      <dgm:t>
        <a:bodyPr/>
        <a:lstStyle/>
        <a:p>
          <a:endParaRPr lang="en-US" sz="1800" b="1"/>
        </a:p>
      </dgm:t>
    </dgm:pt>
    <dgm:pt modelId="{990CB21C-3C57-304F-9513-293BAF372CE6}">
      <dgm:prSet phldrT="[Text]" custT="1"/>
      <dgm:spPr/>
      <dgm:t>
        <a:bodyPr/>
        <a:lstStyle/>
        <a:p>
          <a:pPr algn="just"/>
          <a:r>
            <a:rPr lang="hu-HU" sz="1800" b="1" dirty="0">
              <a:solidFill>
                <a:srgbClr val="FFFF00"/>
              </a:solidFill>
            </a:rPr>
            <a:t>A saját szakmáját rendszeresen és céltudatosan egészíti ki digitális modulokkal</a:t>
          </a:r>
          <a:endParaRPr lang="en-US" sz="1800" b="1" dirty="0">
            <a:solidFill>
              <a:srgbClr val="FFFF00"/>
            </a:solidFill>
          </a:endParaRPr>
        </a:p>
      </dgm:t>
    </dgm:pt>
    <dgm:pt modelId="{C61D5112-11F5-E64B-8360-242BF6830C85}" type="parTrans" cxnId="{17DCBFE5-8C60-3840-AFF1-D6189C875865}">
      <dgm:prSet/>
      <dgm:spPr/>
      <dgm:t>
        <a:bodyPr/>
        <a:lstStyle/>
        <a:p>
          <a:endParaRPr lang="en-US" sz="1800" b="1"/>
        </a:p>
      </dgm:t>
    </dgm:pt>
    <dgm:pt modelId="{B865896F-23E5-C14A-8393-234234E2A585}" type="sibTrans" cxnId="{17DCBFE5-8C60-3840-AFF1-D6189C875865}">
      <dgm:prSet/>
      <dgm:spPr/>
      <dgm:t>
        <a:bodyPr/>
        <a:lstStyle/>
        <a:p>
          <a:endParaRPr lang="en-US" sz="1800" b="1"/>
        </a:p>
      </dgm:t>
    </dgm:pt>
    <dgm:pt modelId="{F680AF0D-8A4B-4643-AB3A-D390BA4D341E}" type="pres">
      <dgm:prSet presAssocID="{9E488C3C-2898-CB45-BA33-607EB178255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hu-HU"/>
        </a:p>
      </dgm:t>
    </dgm:pt>
    <dgm:pt modelId="{84C157BC-B5DA-2645-A683-A62DC633582F}" type="pres">
      <dgm:prSet presAssocID="{9E488C3C-2898-CB45-BA33-607EB1782552}" presName="Name1" presStyleCnt="0"/>
      <dgm:spPr/>
    </dgm:pt>
    <dgm:pt modelId="{0FF13995-ACFD-2C4B-A832-DC727F62CEBB}" type="pres">
      <dgm:prSet presAssocID="{9E488C3C-2898-CB45-BA33-607EB1782552}" presName="cycle" presStyleCnt="0"/>
      <dgm:spPr/>
    </dgm:pt>
    <dgm:pt modelId="{91ACF9BF-10ED-1D43-BDF1-F2D5C2423D39}" type="pres">
      <dgm:prSet presAssocID="{9E488C3C-2898-CB45-BA33-607EB1782552}" presName="srcNode" presStyleLbl="node1" presStyleIdx="0" presStyleCnt="4"/>
      <dgm:spPr/>
    </dgm:pt>
    <dgm:pt modelId="{93BB5740-63EA-5A40-B70C-5546F425DA3A}" type="pres">
      <dgm:prSet presAssocID="{9E488C3C-2898-CB45-BA33-607EB1782552}" presName="conn" presStyleLbl="parChTrans1D2" presStyleIdx="0" presStyleCnt="1"/>
      <dgm:spPr/>
      <dgm:t>
        <a:bodyPr/>
        <a:lstStyle/>
        <a:p>
          <a:endParaRPr lang="hu-HU"/>
        </a:p>
      </dgm:t>
    </dgm:pt>
    <dgm:pt modelId="{73E74146-99C5-0D4D-9A98-3393E57123B8}" type="pres">
      <dgm:prSet presAssocID="{9E488C3C-2898-CB45-BA33-607EB1782552}" presName="extraNode" presStyleLbl="node1" presStyleIdx="0" presStyleCnt="4"/>
      <dgm:spPr/>
    </dgm:pt>
    <dgm:pt modelId="{8EC8C8FB-88C2-094F-835F-D4EE7F838076}" type="pres">
      <dgm:prSet presAssocID="{9E488C3C-2898-CB45-BA33-607EB1782552}" presName="dstNode" presStyleLbl="node1" presStyleIdx="0" presStyleCnt="4"/>
      <dgm:spPr/>
    </dgm:pt>
    <dgm:pt modelId="{460F4146-18E2-6745-B058-B0F8D9B81CDF}" type="pres">
      <dgm:prSet presAssocID="{43132EBF-50CC-6346-990A-5CAADB71FBF4}" presName="text_1" presStyleLbl="node1" presStyleIdx="0" presStyleCnt="4" custScaleY="12964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9D06FBD-83EA-0B41-AF15-7F2BD081BD48}" type="pres">
      <dgm:prSet presAssocID="{43132EBF-50CC-6346-990A-5CAADB71FBF4}" presName="accent_1" presStyleCnt="0"/>
      <dgm:spPr/>
    </dgm:pt>
    <dgm:pt modelId="{71BF7B70-06AF-C444-B8B9-3E21AC483233}" type="pres">
      <dgm:prSet presAssocID="{43132EBF-50CC-6346-990A-5CAADB71FBF4}" presName="accentRepeatNode" presStyleLbl="solidFgAcc1" presStyleIdx="0" presStyleCnt="4"/>
      <dgm:spPr/>
    </dgm:pt>
    <dgm:pt modelId="{F32F8AA2-46CB-3049-8317-D063BA3AF561}" type="pres">
      <dgm:prSet presAssocID="{92CB8DBE-4B3A-804C-974A-6C18EB966BAA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F46FF3CD-1980-BC48-B5F3-4818AB0A86BF}" type="pres">
      <dgm:prSet presAssocID="{92CB8DBE-4B3A-804C-974A-6C18EB966BAA}" presName="accent_2" presStyleCnt="0"/>
      <dgm:spPr/>
    </dgm:pt>
    <dgm:pt modelId="{A1A68CEA-2199-E947-B0D9-46163BCCA375}" type="pres">
      <dgm:prSet presAssocID="{92CB8DBE-4B3A-804C-974A-6C18EB966BAA}" presName="accentRepeatNode" presStyleLbl="solidFgAcc1" presStyleIdx="1" presStyleCnt="4"/>
      <dgm:spPr/>
    </dgm:pt>
    <dgm:pt modelId="{3391CEBE-4352-FD46-B295-C33F52CE6706}" type="pres">
      <dgm:prSet presAssocID="{9DE42F71-C172-0C4A-BA25-F9886E892EA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2E0551D4-607E-5B4C-AD14-13D2D5E40469}" type="pres">
      <dgm:prSet presAssocID="{9DE42F71-C172-0C4A-BA25-F9886E892EA7}" presName="accent_3" presStyleCnt="0"/>
      <dgm:spPr/>
    </dgm:pt>
    <dgm:pt modelId="{713F9387-1EF4-5647-AF35-62259B1E3E6C}" type="pres">
      <dgm:prSet presAssocID="{9DE42F71-C172-0C4A-BA25-F9886E892EA7}" presName="accentRepeatNode" presStyleLbl="solidFgAcc1" presStyleIdx="2" presStyleCnt="4"/>
      <dgm:spPr/>
    </dgm:pt>
    <dgm:pt modelId="{B15975ED-FF83-8F4E-8B51-2105C19C5040}" type="pres">
      <dgm:prSet presAssocID="{990CB21C-3C57-304F-9513-293BAF372CE6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621585B-4280-D845-BE6C-F544616ECED2}" type="pres">
      <dgm:prSet presAssocID="{990CB21C-3C57-304F-9513-293BAF372CE6}" presName="accent_4" presStyleCnt="0"/>
      <dgm:spPr/>
    </dgm:pt>
    <dgm:pt modelId="{BA77D32E-6791-D146-A433-D47AB6423730}" type="pres">
      <dgm:prSet presAssocID="{990CB21C-3C57-304F-9513-293BAF372CE6}" presName="accentRepeatNode" presStyleLbl="solidFgAcc1" presStyleIdx="3" presStyleCnt="4"/>
      <dgm:spPr/>
    </dgm:pt>
  </dgm:ptLst>
  <dgm:cxnLst>
    <dgm:cxn modelId="{827B23ED-82A8-7B4F-AF9A-20618C313B04}" srcId="{9E488C3C-2898-CB45-BA33-607EB1782552}" destId="{92CB8DBE-4B3A-804C-974A-6C18EB966BAA}" srcOrd="1" destOrd="0" parTransId="{A32CF469-B588-334E-AAB7-F42FA3CA2C5A}" sibTransId="{B1628585-A1CC-7941-BCE5-8C8157084E8B}"/>
    <dgm:cxn modelId="{506313F9-E980-1441-9126-0E05A0C23CAA}" srcId="{9E488C3C-2898-CB45-BA33-607EB1782552}" destId="{9DE42F71-C172-0C4A-BA25-F9886E892EA7}" srcOrd="2" destOrd="0" parTransId="{70CD8A18-182B-0A42-921D-0781334CD47B}" sibTransId="{90B6C1AA-DBC4-174F-88AB-63FB09EC8D27}"/>
    <dgm:cxn modelId="{264238A3-FAE3-4322-94C3-F646744A0BAF}" type="presOf" srcId="{9E488C3C-2898-CB45-BA33-607EB1782552}" destId="{F680AF0D-8A4B-4643-AB3A-D390BA4D341E}" srcOrd="0" destOrd="0" presId="urn:microsoft.com/office/officeart/2008/layout/VerticalCurvedList"/>
    <dgm:cxn modelId="{17636456-B4B4-4426-8831-DB02D6083A11}" type="presOf" srcId="{990CB21C-3C57-304F-9513-293BAF372CE6}" destId="{B15975ED-FF83-8F4E-8B51-2105C19C5040}" srcOrd="0" destOrd="0" presId="urn:microsoft.com/office/officeart/2008/layout/VerticalCurvedList"/>
    <dgm:cxn modelId="{66F5F7AB-46B6-4CD6-9F2A-2152B61FA23F}" type="presOf" srcId="{9DE42F71-C172-0C4A-BA25-F9886E892EA7}" destId="{3391CEBE-4352-FD46-B295-C33F52CE6706}" srcOrd="0" destOrd="0" presId="urn:microsoft.com/office/officeart/2008/layout/VerticalCurvedList"/>
    <dgm:cxn modelId="{17DCBFE5-8C60-3840-AFF1-D6189C875865}" srcId="{9E488C3C-2898-CB45-BA33-607EB1782552}" destId="{990CB21C-3C57-304F-9513-293BAF372CE6}" srcOrd="3" destOrd="0" parTransId="{C61D5112-11F5-E64B-8360-242BF6830C85}" sibTransId="{B865896F-23E5-C14A-8393-234234E2A585}"/>
    <dgm:cxn modelId="{B6C1EDF0-929D-4166-9A39-27106FB3E1C8}" type="presOf" srcId="{92CB8DBE-4B3A-804C-974A-6C18EB966BAA}" destId="{F32F8AA2-46CB-3049-8317-D063BA3AF561}" srcOrd="0" destOrd="0" presId="urn:microsoft.com/office/officeart/2008/layout/VerticalCurvedList"/>
    <dgm:cxn modelId="{D08040F2-DA35-463F-957D-BEA72E206619}" type="presOf" srcId="{3A486370-12DE-5044-BD80-F1551D3EE4FA}" destId="{93BB5740-63EA-5A40-B70C-5546F425DA3A}" srcOrd="0" destOrd="0" presId="urn:microsoft.com/office/officeart/2008/layout/VerticalCurvedList"/>
    <dgm:cxn modelId="{96946FDE-27C4-4E8A-8174-CD4450BA9837}" type="presOf" srcId="{43132EBF-50CC-6346-990A-5CAADB71FBF4}" destId="{460F4146-18E2-6745-B058-B0F8D9B81CDF}" srcOrd="0" destOrd="0" presId="urn:microsoft.com/office/officeart/2008/layout/VerticalCurvedList"/>
    <dgm:cxn modelId="{132B8EB0-F688-314E-B9B2-D278C4AC1B83}" srcId="{9E488C3C-2898-CB45-BA33-607EB1782552}" destId="{43132EBF-50CC-6346-990A-5CAADB71FBF4}" srcOrd="0" destOrd="0" parTransId="{551E8E99-7E42-6744-BAE1-B5A3994A54C0}" sibTransId="{3A486370-12DE-5044-BD80-F1551D3EE4FA}"/>
    <dgm:cxn modelId="{98BC9B7C-BD25-4BD1-B3DD-AC74237B3DBF}" type="presParOf" srcId="{F680AF0D-8A4B-4643-AB3A-D390BA4D341E}" destId="{84C157BC-B5DA-2645-A683-A62DC633582F}" srcOrd="0" destOrd="0" presId="urn:microsoft.com/office/officeart/2008/layout/VerticalCurvedList"/>
    <dgm:cxn modelId="{EC5F4C8C-9C20-4A84-877D-2AFC18068856}" type="presParOf" srcId="{84C157BC-B5DA-2645-A683-A62DC633582F}" destId="{0FF13995-ACFD-2C4B-A832-DC727F62CEBB}" srcOrd="0" destOrd="0" presId="urn:microsoft.com/office/officeart/2008/layout/VerticalCurvedList"/>
    <dgm:cxn modelId="{0F12DF8F-F240-4279-ABAE-88FF1D6AF714}" type="presParOf" srcId="{0FF13995-ACFD-2C4B-A832-DC727F62CEBB}" destId="{91ACF9BF-10ED-1D43-BDF1-F2D5C2423D39}" srcOrd="0" destOrd="0" presId="urn:microsoft.com/office/officeart/2008/layout/VerticalCurvedList"/>
    <dgm:cxn modelId="{0A0DDD44-8613-4532-829A-A6C867F183ED}" type="presParOf" srcId="{0FF13995-ACFD-2C4B-A832-DC727F62CEBB}" destId="{93BB5740-63EA-5A40-B70C-5546F425DA3A}" srcOrd="1" destOrd="0" presId="urn:microsoft.com/office/officeart/2008/layout/VerticalCurvedList"/>
    <dgm:cxn modelId="{D5E49CC5-273F-4C76-9030-BDC1631D5C60}" type="presParOf" srcId="{0FF13995-ACFD-2C4B-A832-DC727F62CEBB}" destId="{73E74146-99C5-0D4D-9A98-3393E57123B8}" srcOrd="2" destOrd="0" presId="urn:microsoft.com/office/officeart/2008/layout/VerticalCurvedList"/>
    <dgm:cxn modelId="{B619D812-403D-4AA4-94F5-C306B591333D}" type="presParOf" srcId="{0FF13995-ACFD-2C4B-A832-DC727F62CEBB}" destId="{8EC8C8FB-88C2-094F-835F-D4EE7F838076}" srcOrd="3" destOrd="0" presId="urn:microsoft.com/office/officeart/2008/layout/VerticalCurvedList"/>
    <dgm:cxn modelId="{D8AB27D6-C5A9-4776-A802-7ED3C2DB350D}" type="presParOf" srcId="{84C157BC-B5DA-2645-A683-A62DC633582F}" destId="{460F4146-18E2-6745-B058-B0F8D9B81CDF}" srcOrd="1" destOrd="0" presId="urn:microsoft.com/office/officeart/2008/layout/VerticalCurvedList"/>
    <dgm:cxn modelId="{B85ADB74-6C9A-41D1-9A2B-C4BF78EDAA73}" type="presParOf" srcId="{84C157BC-B5DA-2645-A683-A62DC633582F}" destId="{99D06FBD-83EA-0B41-AF15-7F2BD081BD48}" srcOrd="2" destOrd="0" presId="urn:microsoft.com/office/officeart/2008/layout/VerticalCurvedList"/>
    <dgm:cxn modelId="{27148D05-6C28-486C-9859-86A9682EDD55}" type="presParOf" srcId="{99D06FBD-83EA-0B41-AF15-7F2BD081BD48}" destId="{71BF7B70-06AF-C444-B8B9-3E21AC483233}" srcOrd="0" destOrd="0" presId="urn:microsoft.com/office/officeart/2008/layout/VerticalCurvedList"/>
    <dgm:cxn modelId="{DCCB2871-0CEF-42D4-8493-A0FEB3EE246A}" type="presParOf" srcId="{84C157BC-B5DA-2645-A683-A62DC633582F}" destId="{F32F8AA2-46CB-3049-8317-D063BA3AF561}" srcOrd="3" destOrd="0" presId="urn:microsoft.com/office/officeart/2008/layout/VerticalCurvedList"/>
    <dgm:cxn modelId="{F5663A42-8B90-49AD-A9DC-48C95D367635}" type="presParOf" srcId="{84C157BC-B5DA-2645-A683-A62DC633582F}" destId="{F46FF3CD-1980-BC48-B5F3-4818AB0A86BF}" srcOrd="4" destOrd="0" presId="urn:microsoft.com/office/officeart/2008/layout/VerticalCurvedList"/>
    <dgm:cxn modelId="{2F249CE0-D6D2-47A8-A4B1-66FB95837261}" type="presParOf" srcId="{F46FF3CD-1980-BC48-B5F3-4818AB0A86BF}" destId="{A1A68CEA-2199-E947-B0D9-46163BCCA375}" srcOrd="0" destOrd="0" presId="urn:microsoft.com/office/officeart/2008/layout/VerticalCurvedList"/>
    <dgm:cxn modelId="{3F284C32-A254-457A-9A79-5655FA88AF14}" type="presParOf" srcId="{84C157BC-B5DA-2645-A683-A62DC633582F}" destId="{3391CEBE-4352-FD46-B295-C33F52CE6706}" srcOrd="5" destOrd="0" presId="urn:microsoft.com/office/officeart/2008/layout/VerticalCurvedList"/>
    <dgm:cxn modelId="{DCE14225-A716-45A8-B5FE-851725C7679C}" type="presParOf" srcId="{84C157BC-B5DA-2645-A683-A62DC633582F}" destId="{2E0551D4-607E-5B4C-AD14-13D2D5E40469}" srcOrd="6" destOrd="0" presId="urn:microsoft.com/office/officeart/2008/layout/VerticalCurvedList"/>
    <dgm:cxn modelId="{30A7EE30-F595-4B80-BE53-426EADB413B9}" type="presParOf" srcId="{2E0551D4-607E-5B4C-AD14-13D2D5E40469}" destId="{713F9387-1EF4-5647-AF35-62259B1E3E6C}" srcOrd="0" destOrd="0" presId="urn:microsoft.com/office/officeart/2008/layout/VerticalCurvedList"/>
    <dgm:cxn modelId="{D33ED327-187F-4E66-BDF0-1CD28DEFB8F0}" type="presParOf" srcId="{84C157BC-B5DA-2645-A683-A62DC633582F}" destId="{B15975ED-FF83-8F4E-8B51-2105C19C5040}" srcOrd="7" destOrd="0" presId="urn:microsoft.com/office/officeart/2008/layout/VerticalCurvedList"/>
    <dgm:cxn modelId="{44B40C92-8E22-424D-AD53-C9F9D554FA48}" type="presParOf" srcId="{84C157BC-B5DA-2645-A683-A62DC633582F}" destId="{A621585B-4280-D845-BE6C-F544616ECED2}" srcOrd="8" destOrd="0" presId="urn:microsoft.com/office/officeart/2008/layout/VerticalCurvedList"/>
    <dgm:cxn modelId="{6E4D8DC1-45D2-4CEE-88D6-0A37BCFFBB5D}" type="presParOf" srcId="{A621585B-4280-D845-BE6C-F544616ECED2}" destId="{BA77D32E-6791-D146-A433-D47AB64237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F4CD9E-E61E-5449-AA10-83DA02315B1C}">
      <dsp:nvSpPr>
        <dsp:cNvPr id="0" name=""/>
        <dsp:cNvSpPr/>
      </dsp:nvSpPr>
      <dsp:spPr>
        <a:xfrm>
          <a:off x="526" y="555246"/>
          <a:ext cx="2282034" cy="2282034"/>
        </a:xfrm>
        <a:prstGeom prst="ellipse">
          <a:avLst/>
        </a:prstGeom>
        <a:gradFill rotWithShape="0">
          <a:gsLst>
            <a:gs pos="0">
              <a:srgbClr val="8064A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5588" tIns="20320" rIns="125588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IT </a:t>
          </a:r>
          <a:r>
            <a:rPr lang="en-US" sz="1600" b="1" kern="1200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mentes</a:t>
          </a:r>
          <a:r>
            <a:rPr lang="en-US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kern="1200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munka</a:t>
          </a:r>
          <a:r>
            <a:rPr lang="hu-HU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-</a:t>
          </a:r>
          <a:r>
            <a:rPr lang="en-US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kern="1200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környezet</a:t>
          </a:r>
          <a:endParaRPr lang="en-US" sz="1600" b="1" kern="1200" dirty="0">
            <a:solidFill>
              <a:sysClr val="windowText" lastClr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334722" y="889442"/>
        <a:ext cx="1613642" cy="1613642"/>
      </dsp:txXfrm>
    </dsp:sp>
    <dsp:sp modelId="{5B9A9AF7-B207-1642-85B1-B2AF64EA1E0A}">
      <dsp:nvSpPr>
        <dsp:cNvPr id="0" name=""/>
        <dsp:cNvSpPr/>
      </dsp:nvSpPr>
      <dsp:spPr>
        <a:xfrm>
          <a:off x="1826154" y="555246"/>
          <a:ext cx="2273842" cy="2282034"/>
        </a:xfrm>
        <a:prstGeom prst="ellipse">
          <a:avLst/>
        </a:prstGeom>
        <a:gradFill rotWithShape="0">
          <a:gsLst>
            <a:gs pos="0">
              <a:srgbClr val="8064A2">
                <a:alpha val="50000"/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5588" tIns="20320" rIns="125588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IT </a:t>
          </a:r>
          <a:r>
            <a:rPr lang="en-US" sz="1600" b="1" kern="1200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környezetb</a:t>
          </a:r>
          <a:r>
            <a:rPr lang="hu-HU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en</a:t>
          </a:r>
          <a:r>
            <a:rPr lang="en-US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kern="1200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végzett</a:t>
          </a:r>
          <a:r>
            <a:rPr lang="en-US" sz="160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600" b="1" kern="1200" dirty="0" err="1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munka</a:t>
          </a:r>
          <a:endParaRPr lang="en-US" sz="1600" b="1" kern="1200" dirty="0">
            <a:solidFill>
              <a:sysClr val="windowText" lastClr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2159150" y="889442"/>
        <a:ext cx="1607850" cy="1613642"/>
      </dsp:txXfrm>
    </dsp:sp>
    <dsp:sp modelId="{1C3AF979-CA9E-6443-8A39-50D5B38CADAD}">
      <dsp:nvSpPr>
        <dsp:cNvPr id="0" name=""/>
        <dsp:cNvSpPr/>
      </dsp:nvSpPr>
      <dsp:spPr>
        <a:xfrm>
          <a:off x="3643589" y="555246"/>
          <a:ext cx="2282034" cy="2282034"/>
        </a:xfrm>
        <a:prstGeom prst="ellipse">
          <a:avLst/>
        </a:prstGeom>
        <a:gradFill rotWithShape="0">
          <a:gsLst>
            <a:gs pos="0">
              <a:srgbClr val="8064A2">
                <a:alpha val="50000"/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5588" tIns="22860" rIns="125588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800" b="1" kern="1200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IT</a:t>
          </a:r>
          <a:r>
            <a:rPr lang="en-US" sz="1800" b="1" kern="1200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800" b="1" kern="1200" dirty="0" err="1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megoldást</a:t>
          </a:r>
          <a:r>
            <a:rPr lang="en-US" sz="1800" b="1" kern="1200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 is </a:t>
          </a:r>
          <a:r>
            <a:rPr lang="en-US" sz="1800" b="1" kern="1200" dirty="0" err="1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használó</a:t>
          </a:r>
          <a:r>
            <a:rPr lang="en-US" sz="1800" b="1" kern="1200" dirty="0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n-US" sz="1800" b="1" kern="1200" dirty="0" err="1">
              <a:solidFill>
                <a:schemeClr val="tx1"/>
              </a:solidFill>
              <a:effectLst/>
              <a:latin typeface="Arial"/>
              <a:ea typeface="+mn-ea"/>
              <a:cs typeface="+mn-cs"/>
            </a:rPr>
            <a:t>munka</a:t>
          </a:r>
          <a:endParaRPr lang="en-US" sz="1800" b="1" kern="1200" dirty="0">
            <a:solidFill>
              <a:schemeClr val="tx1"/>
            </a:solidFill>
            <a:effectLst/>
            <a:latin typeface="Arial"/>
            <a:ea typeface="+mn-ea"/>
            <a:cs typeface="+mn-cs"/>
          </a:endParaRPr>
        </a:p>
      </dsp:txBody>
      <dsp:txXfrm>
        <a:off x="3977785" y="889442"/>
        <a:ext cx="1613642" cy="1613642"/>
      </dsp:txXfrm>
    </dsp:sp>
    <dsp:sp modelId="{349DEE80-2CF3-7648-9281-226041995CC4}">
      <dsp:nvSpPr>
        <dsp:cNvPr id="0" name=""/>
        <dsp:cNvSpPr/>
      </dsp:nvSpPr>
      <dsp:spPr>
        <a:xfrm>
          <a:off x="5469217" y="555246"/>
          <a:ext cx="2281692" cy="2282034"/>
        </a:xfrm>
        <a:prstGeom prst="ellipse">
          <a:avLst/>
        </a:prstGeom>
        <a:gradFill rotWithShape="0">
          <a:gsLst>
            <a:gs pos="0">
              <a:srgbClr val="8064A2">
                <a:alpha val="50000"/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5588" tIns="22860" rIns="125588" bIns="22860" numCol="1" spcCol="1270" anchor="ctr" anchorCtr="0">
          <a:noAutofit/>
        </a:bodyPr>
        <a:lstStyle/>
        <a:p>
          <a:pPr lvl="0" algn="ctr" defTabSz="7778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50" b="1" kern="1200" dirty="0">
              <a:solidFill>
                <a:sysClr val="windowText" lastClr="000000"/>
              </a:solidFill>
              <a:effectLst/>
              <a:latin typeface="Arial"/>
              <a:ea typeface="+mn-ea"/>
              <a:cs typeface="+mn-cs"/>
            </a:rPr>
            <a:t>IT szakértelmet igénylő munka</a:t>
          </a:r>
          <a:endParaRPr lang="en-US" sz="1750" b="1" kern="1200" dirty="0">
            <a:solidFill>
              <a:sysClr val="windowText" lastClr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5803363" y="889442"/>
        <a:ext cx="1613400" cy="1613642"/>
      </dsp:txXfrm>
    </dsp:sp>
    <dsp:sp modelId="{17865580-F9DF-4901-A346-942F5D0889C7}">
      <dsp:nvSpPr>
        <dsp:cNvPr id="0" name=""/>
        <dsp:cNvSpPr/>
      </dsp:nvSpPr>
      <dsp:spPr>
        <a:xfrm>
          <a:off x="7294502" y="555246"/>
          <a:ext cx="2282034" cy="2282034"/>
        </a:xfrm>
        <a:prstGeom prst="ellipse">
          <a:avLst/>
        </a:prstGeom>
        <a:gradFill rotWithShape="0">
          <a:gsLst>
            <a:gs pos="0">
              <a:srgbClr val="8064A2">
                <a:alpha val="50000"/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alpha val="50000"/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alpha val="50000"/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5588" tIns="22860" rIns="125588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800" b="1" kern="1200" dirty="0">
              <a:solidFill>
                <a:sysClr val="windowText" lastClr="000000"/>
              </a:solidFill>
              <a:latin typeface="Arial"/>
              <a:ea typeface="+mn-ea"/>
              <a:cs typeface="+mn-cs"/>
            </a:rPr>
            <a:t>IT mérnöki tudást igénylő munka</a:t>
          </a:r>
        </a:p>
      </dsp:txBody>
      <dsp:txXfrm>
        <a:off x="7628698" y="889442"/>
        <a:ext cx="1613642" cy="16136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BB5740-63EA-5A40-B70C-5546F425DA3A}">
      <dsp:nvSpPr>
        <dsp:cNvPr id="0" name=""/>
        <dsp:cNvSpPr/>
      </dsp:nvSpPr>
      <dsp:spPr>
        <a:xfrm>
          <a:off x="-6482003" y="-991383"/>
          <a:ext cx="7715228" cy="7715228"/>
        </a:xfrm>
        <a:prstGeom prst="blockArc">
          <a:avLst>
            <a:gd name="adj1" fmla="val 18900000"/>
            <a:gd name="adj2" fmla="val 2700000"/>
            <a:gd name="adj3" fmla="val 280"/>
          </a:avLst>
        </a:prstGeom>
        <a:noFill/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0F4146-18E2-6745-B058-B0F8D9B81CDF}">
      <dsp:nvSpPr>
        <dsp:cNvPr id="0" name=""/>
        <dsp:cNvSpPr/>
      </dsp:nvSpPr>
      <dsp:spPr>
        <a:xfrm>
          <a:off x="645338" y="310003"/>
          <a:ext cx="8683823" cy="114329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9994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8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Az IT ágazat adott szintjén (tervező, fejlesztő, üzemeltető, felhasználó stb.), adott területen (rendszer, alkalmazás, adatbázis, biztonság, hálózat stb.) naprakész felhasználói vagy fejlesztői ismeretekkel rendelkezik.</a:t>
          </a:r>
          <a:endParaRPr lang="en-US" sz="18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645338" y="310003"/>
        <a:ext cx="8683823" cy="1143298"/>
      </dsp:txXfrm>
    </dsp:sp>
    <dsp:sp modelId="{71BF7B70-06AF-C444-B8B9-3E21AC483233}">
      <dsp:nvSpPr>
        <dsp:cNvPr id="0" name=""/>
        <dsp:cNvSpPr/>
      </dsp:nvSpPr>
      <dsp:spPr>
        <a:xfrm>
          <a:off x="94161" y="330476"/>
          <a:ext cx="1102352" cy="11023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2F8AA2-46CB-3049-8317-D063BA3AF561}">
      <dsp:nvSpPr>
        <dsp:cNvPr id="0" name=""/>
        <dsp:cNvSpPr/>
      </dsp:nvSpPr>
      <dsp:spPr>
        <a:xfrm>
          <a:off x="1150941" y="1763763"/>
          <a:ext cx="8178220" cy="881881"/>
        </a:xfrm>
        <a:prstGeom prst="rect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1085675"/>
                <a:satOff val="3732"/>
                <a:lumOff val="-179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9994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8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Megfelelő </a:t>
          </a:r>
          <a:r>
            <a:rPr lang="hu-HU" sz="1800" b="1" kern="1200" dirty="0" err="1">
              <a:solidFill>
                <a:schemeClr val="tx1">
                  <a:lumMod val="95000"/>
                  <a:lumOff val="5000"/>
                </a:schemeClr>
              </a:solidFill>
            </a:rPr>
            <a:t>soft</a:t>
          </a:r>
          <a:r>
            <a:rPr lang="hu-HU" sz="18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hu-HU" sz="1800" b="1" kern="1200" dirty="0" err="1">
              <a:solidFill>
                <a:schemeClr val="tx1">
                  <a:lumMod val="95000"/>
                  <a:lumOff val="5000"/>
                </a:schemeClr>
              </a:solidFill>
            </a:rPr>
            <a:t>skill-ekkel</a:t>
          </a:r>
          <a:r>
            <a:rPr lang="hu-HU" sz="18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 (angol nyelvtudás, kommunikációs és koordinációs képesség stb.) rendelkezik</a:t>
          </a:r>
          <a:endParaRPr lang="en-US" sz="18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1150941" y="1763763"/>
        <a:ext cx="8178220" cy="881881"/>
      </dsp:txXfrm>
    </dsp:sp>
    <dsp:sp modelId="{A1A68CEA-2199-E947-B0D9-46163BCCA375}">
      <dsp:nvSpPr>
        <dsp:cNvPr id="0" name=""/>
        <dsp:cNvSpPr/>
      </dsp:nvSpPr>
      <dsp:spPr>
        <a:xfrm>
          <a:off x="599764" y="1653528"/>
          <a:ext cx="1102352" cy="11023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1085675"/>
              <a:satOff val="3732"/>
              <a:lumOff val="-1790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91CEBE-4352-FD46-B295-C33F52CE6706}">
      <dsp:nvSpPr>
        <dsp:cNvPr id="0" name=""/>
        <dsp:cNvSpPr/>
      </dsp:nvSpPr>
      <dsp:spPr>
        <a:xfrm>
          <a:off x="1150941" y="3086816"/>
          <a:ext cx="8178220" cy="881881"/>
        </a:xfrm>
        <a:prstGeom prst="rect">
          <a:avLst/>
        </a:prstGeom>
        <a:gradFill rotWithShape="0">
          <a:gsLst>
            <a:gs pos="0">
              <a:schemeClr val="accent5">
                <a:hueOff val="2171351"/>
                <a:satOff val="7464"/>
                <a:lumOff val="-358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2171351"/>
                <a:satOff val="7464"/>
                <a:lumOff val="-358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2171351"/>
                <a:satOff val="7464"/>
                <a:lumOff val="-358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9994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800" b="1" kern="1200" dirty="0">
              <a:solidFill>
                <a:srgbClr val="FFFF00"/>
              </a:solidFill>
            </a:rPr>
            <a:t>IT megoldásokat képes felhasználni adott (nem kizárólag informatikai) probléma megoldására</a:t>
          </a:r>
          <a:endParaRPr lang="en-US" sz="1800" b="1" kern="1200" dirty="0">
            <a:solidFill>
              <a:srgbClr val="FFFF00"/>
            </a:solidFill>
          </a:endParaRPr>
        </a:p>
      </dsp:txBody>
      <dsp:txXfrm>
        <a:off x="1150941" y="3086816"/>
        <a:ext cx="8178220" cy="881881"/>
      </dsp:txXfrm>
    </dsp:sp>
    <dsp:sp modelId="{713F9387-1EF4-5647-AF35-62259B1E3E6C}">
      <dsp:nvSpPr>
        <dsp:cNvPr id="0" name=""/>
        <dsp:cNvSpPr/>
      </dsp:nvSpPr>
      <dsp:spPr>
        <a:xfrm>
          <a:off x="599764" y="2976580"/>
          <a:ext cx="1102352" cy="11023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2171351"/>
              <a:satOff val="7464"/>
              <a:lumOff val="-35817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5975ED-FF83-8F4E-8B51-2105C19C5040}">
      <dsp:nvSpPr>
        <dsp:cNvPr id="0" name=""/>
        <dsp:cNvSpPr/>
      </dsp:nvSpPr>
      <dsp:spPr>
        <a:xfrm>
          <a:off x="645338" y="4409868"/>
          <a:ext cx="8683823" cy="881881"/>
        </a:xfrm>
        <a:prstGeom prst="rect">
          <a:avLst/>
        </a:prstGeom>
        <a:gradFill rotWithShape="0">
          <a:gsLst>
            <a:gs pos="0">
              <a:schemeClr val="accent5">
                <a:hueOff val="3257026"/>
                <a:satOff val="11196"/>
                <a:lumOff val="-537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3257026"/>
                <a:satOff val="11196"/>
                <a:lumOff val="-537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3257026"/>
                <a:satOff val="11196"/>
                <a:lumOff val="-537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9994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800" b="1" kern="1200" dirty="0">
              <a:solidFill>
                <a:srgbClr val="FFFF00"/>
              </a:solidFill>
            </a:rPr>
            <a:t>A saját szakmáját rendszeresen és céltudatosan egészíti ki digitális modulokkal</a:t>
          </a:r>
          <a:endParaRPr lang="en-US" sz="1800" b="1" kern="1200" dirty="0">
            <a:solidFill>
              <a:srgbClr val="FFFF00"/>
            </a:solidFill>
          </a:endParaRPr>
        </a:p>
      </dsp:txBody>
      <dsp:txXfrm>
        <a:off x="645338" y="4409868"/>
        <a:ext cx="8683823" cy="881881"/>
      </dsp:txXfrm>
    </dsp:sp>
    <dsp:sp modelId="{BA77D32E-6791-D146-A433-D47AB6423730}">
      <dsp:nvSpPr>
        <dsp:cNvPr id="0" name=""/>
        <dsp:cNvSpPr/>
      </dsp:nvSpPr>
      <dsp:spPr>
        <a:xfrm>
          <a:off x="94161" y="4299633"/>
          <a:ext cx="1102352" cy="11023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3257026"/>
              <a:satOff val="11196"/>
              <a:lumOff val="-5372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1BE6B30-DC49-4757-B3DB-DEF412284F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891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686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95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99C902-D19C-4112-AD73-771C10ED2E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7179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34E981-D733-45F0-8872-AB1840FF815D}" type="slidenum">
              <a:rPr kumimoji="0" lang="hu-HU" altLang="hu-H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hu-HU" altLang="hu-H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hu-HU"/>
          </a:p>
        </p:txBody>
      </p:sp>
    </p:spTree>
    <p:extLst>
      <p:ext uri="{BB962C8B-B14F-4D97-AF65-F5344CB8AC3E}">
        <p14:creationId xmlns:p14="http://schemas.microsoft.com/office/powerpoint/2010/main" val="999189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lienbildplatzhalt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8025" y="744538"/>
            <a:ext cx="5378450" cy="3724275"/>
          </a:xfrm>
          <a:ln/>
        </p:spPr>
      </p:sp>
      <p:sp>
        <p:nvSpPr>
          <p:cNvPr id="29699" name="Notizenplatzhalter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en-US"/>
              <a:t>O:\GCMTR\Publikationen\Zukunftsorientierte Themen\AI\de\17_03_AT_AI_DE.pptx</a:t>
            </a:r>
          </a:p>
        </p:txBody>
      </p:sp>
      <p:sp>
        <p:nvSpPr>
          <p:cNvPr id="2970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4C9C7A4-2A12-4056-8477-48EDB5311C6B}" type="slidenum">
              <a:rPr lang="de-DE" altLang="en-US" sz="1200" smtClean="0">
                <a:latin typeface="Arial" panose="020B0604020202020204" pitchFamily="34" charset="0"/>
              </a:rPr>
              <a:pPr/>
              <a:t>2</a:t>
            </a:fld>
            <a:endParaRPr lang="de-DE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822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8025" y="744538"/>
            <a:ext cx="5378450" cy="3724275"/>
          </a:xfrm>
          <a:ln/>
        </p:spPr>
      </p:sp>
      <p:sp>
        <p:nvSpPr>
          <p:cNvPr id="33795" name="Notizenplatzhalter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33796" name="Kopfzeilenplatzhalt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1F497D"/>
              </a:buClr>
            </a:pPr>
            <a:endParaRPr lang="de-DE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3797" name="Fußzeilenplatzhalter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1F497D"/>
              </a:buClr>
            </a:pPr>
            <a:endParaRPr lang="de-DE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3798" name="Foliennummernplatzhalt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1F497D"/>
              </a:buClr>
            </a:pPr>
            <a:fld id="{D25A42F2-E83A-4088-AAA9-15A7E9492CF3}" type="slidenum">
              <a:rPr lang="de-DE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>
                  <a:srgbClr val="1F497D"/>
                </a:buClr>
              </a:pPr>
              <a:t>3</a:t>
            </a:fld>
            <a:endParaRPr lang="de-DE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086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8025" y="744538"/>
            <a:ext cx="5378450" cy="3724275"/>
          </a:xfrm>
          <a:ln/>
        </p:spPr>
      </p:sp>
      <p:sp>
        <p:nvSpPr>
          <p:cNvPr id="3789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37892" name="Header Placeholder 3" hidden="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794500" cy="496888"/>
          </a:xfrm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1F497D"/>
              </a:buClr>
            </a:pPr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37893" name="Footer Placeholder 4" hidden="1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6794500" cy="496888"/>
          </a:xfrm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1F497D"/>
              </a:buClr>
            </a:pPr>
            <a:endParaRPr lang="de-DE" altLang="en-US" sz="1200">
              <a:latin typeface="Arial" panose="020B0604020202020204" pitchFamily="34" charset="0"/>
            </a:endParaRPr>
          </a:p>
        </p:txBody>
      </p:sp>
      <p:sp>
        <p:nvSpPr>
          <p:cNvPr id="3789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1F497D"/>
              </a:buClr>
            </a:pPr>
            <a:fld id="{0AA71F73-5FCB-426B-9524-8C5E7327DF35}" type="slidenum">
              <a:rPr lang="de-DE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>
                  <a:srgbClr val="1F497D"/>
                </a:buClr>
              </a:pPr>
              <a:t>4</a:t>
            </a:fld>
            <a:endParaRPr lang="de-DE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224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4BD706-06E4-496F-9657-7B28B63B17E5}" type="slidenum">
              <a:rPr kumimoji="0" lang="hu-HU" alt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hu-HU" alt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867" name="Rectangle 7"/>
          <p:cNvSpPr txBox="1">
            <a:spLocks noGrp="1" noChangeArrowheads="1"/>
          </p:cNvSpPr>
          <p:nvPr/>
        </p:nvSpPr>
        <p:spPr bwMode="auto">
          <a:xfrm>
            <a:off x="3841750" y="9428163"/>
            <a:ext cx="293846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907AD4-DA9E-40C7-AF9E-84C14A585A5E}" type="slidenum">
              <a:rPr kumimoji="0" lang="hu-HU" altLang="hu-H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hu-HU" alt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hu-HU" altLang="hu-HU" dirty="0"/>
          </a:p>
        </p:txBody>
      </p:sp>
    </p:spTree>
    <p:extLst>
      <p:ext uri="{BB962C8B-B14F-4D97-AF65-F5344CB8AC3E}">
        <p14:creationId xmlns:p14="http://schemas.microsoft.com/office/powerpoint/2010/main" val="2948385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08A34-79C2-4FF2-BA36-BE01FD48FA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824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2E1A2-C432-4071-9416-1A5493B77B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11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DFEA3-4C7F-4835-B3EF-EBA54E1E51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83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Cím és 4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850900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quarter" idx="1"/>
          </p:nvPr>
        </p:nvSpPr>
        <p:spPr>
          <a:xfrm>
            <a:off x="495300" y="1412875"/>
            <a:ext cx="4381500" cy="227965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quarter" idx="2"/>
          </p:nvPr>
        </p:nvSpPr>
        <p:spPr>
          <a:xfrm>
            <a:off x="5029200" y="1412875"/>
            <a:ext cx="4381500" cy="227965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3"/>
          </p:nvPr>
        </p:nvSpPr>
        <p:spPr>
          <a:xfrm>
            <a:off x="495300" y="3844925"/>
            <a:ext cx="4381500" cy="22812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5029200" y="3844925"/>
            <a:ext cx="4381500" cy="22812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935AE-5EF9-40F5-885D-CBF8A0D770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1608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(Disclaim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hu-HU" noProof="0"/>
              <a:t>Mintacím szerkesztése</a:t>
            </a:r>
            <a:endParaRPr lang="en-GB" noProof="0" dirty="0"/>
          </a:p>
        </p:txBody>
      </p:sp>
      <p:sp>
        <p:nvSpPr>
          <p:cNvPr id="4" name="Textplatzhalter 7"/>
          <p:cNvSpPr>
            <a:spLocks noGrp="1"/>
          </p:cNvSpPr>
          <p:nvPr>
            <p:ph type="body" sz="quarter" idx="22"/>
          </p:nvPr>
        </p:nvSpPr>
        <p:spPr>
          <a:xfrm>
            <a:off x="324003" y="6235343"/>
            <a:ext cx="8640000" cy="373805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hu-HU" noProof="0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75720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with subheading &amp;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21"/>
          </p:nvPr>
        </p:nvSpPr>
        <p:spPr>
          <a:xfrm>
            <a:off x="324000" y="2368800"/>
            <a:ext cx="9237600" cy="3794400"/>
          </a:xfrm>
        </p:spPr>
        <p:txBody>
          <a:bodyPr/>
          <a:lstStyle/>
          <a:p>
            <a:pPr lvl="0"/>
            <a:r>
              <a:rPr lang="hu-HU" noProof="0"/>
              <a:t>Mintaszöveg szerkesztése</a:t>
            </a:r>
          </a:p>
          <a:p>
            <a:pPr lvl="1"/>
            <a:r>
              <a:rPr lang="hu-HU" noProof="0"/>
              <a:t>Második szint</a:t>
            </a:r>
          </a:p>
          <a:p>
            <a:pPr lvl="2"/>
            <a:r>
              <a:rPr lang="hu-HU" noProof="0"/>
              <a:t>Harmadik szint</a:t>
            </a:r>
          </a:p>
          <a:p>
            <a:pPr lvl="3"/>
            <a:r>
              <a:rPr lang="hu-HU" noProof="0"/>
              <a:t>Negyedik szint</a:t>
            </a:r>
          </a:p>
          <a:p>
            <a:pPr lvl="4"/>
            <a:r>
              <a:rPr lang="hu-HU" noProof="0"/>
              <a:t>Ötödik szint</a:t>
            </a:r>
            <a:endParaRPr lang="en-GB" noProof="0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324003" y="6235200"/>
            <a:ext cx="8640000" cy="374400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 baseline="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hu-HU" noProof="0"/>
              <a:t>Mintaszöveg szerkesztése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3"/>
          </p:nvPr>
        </p:nvSpPr>
        <p:spPr>
          <a:xfrm>
            <a:off x="324000" y="1591200"/>
            <a:ext cx="9237600" cy="244800"/>
          </a:xfrm>
        </p:spPr>
        <p:txBody>
          <a:bodyPr/>
          <a:lstStyle>
            <a:lvl1pPr marL="0" indent="0">
              <a:buNone/>
              <a:defRPr sz="1400" b="1"/>
            </a:lvl1pPr>
          </a:lstStyle>
          <a:p>
            <a:pPr lvl="0"/>
            <a:r>
              <a:rPr lang="hu-HU" noProof="0"/>
              <a:t>Mintaszöveg szerkesztése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24"/>
          </p:nvPr>
        </p:nvSpPr>
        <p:spPr>
          <a:xfrm>
            <a:off x="324000" y="1842087"/>
            <a:ext cx="9237600" cy="244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hu-HU" noProof="0"/>
              <a:t>Mintaszöveg szerkesztése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noProof="0"/>
              <a:t>Mintacím szerkesztése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02708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06506" y="980728"/>
            <a:ext cx="8915400" cy="854968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06506" y="1916833"/>
            <a:ext cx="8915400" cy="4525963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pic>
        <p:nvPicPr>
          <p:cNvPr id="9" name="Kép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931" y="45408"/>
            <a:ext cx="1326147" cy="82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Egyenes összekötő 9"/>
          <p:cNvCxnSpPr/>
          <p:nvPr userDrawn="1"/>
        </p:nvCxnSpPr>
        <p:spPr>
          <a:xfrm>
            <a:off x="506506" y="6669360"/>
            <a:ext cx="89709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/>
          <p:nvPr userDrawn="1"/>
        </p:nvCxnSpPr>
        <p:spPr>
          <a:xfrm>
            <a:off x="506506" y="908720"/>
            <a:ext cx="89709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endParaRPr lang="hu-H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/>
            <a:endParaRPr lang="hu-H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hangingPunct="1"/>
            <a:fld id="{A7AD883C-FDC8-44FC-88BB-25B72FDB7A9B}" type="slidenum">
              <a:rPr lang="hu-HU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eaLnBrk="1" hangingPunct="1"/>
              <a:t>‹#›</a:t>
            </a:fld>
            <a:endParaRPr lang="hu-H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350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hu-HU"/>
              <a:t>Mintacím szerkesztése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  <a:endParaRPr lang="hu-HU" dirty="0"/>
          </a:p>
        </p:txBody>
      </p:sp>
      <p:sp>
        <p:nvSpPr>
          <p:cNvPr id="8" name="Kép helye 7"/>
          <p:cNvSpPr>
            <a:spLocks noGrp="1"/>
          </p:cNvSpPr>
          <p:nvPr>
            <p:ph type="pic" sz="quarter" idx="10"/>
          </p:nvPr>
        </p:nvSpPr>
        <p:spPr>
          <a:xfrm>
            <a:off x="3393150" y="115889"/>
            <a:ext cx="2808419" cy="1800225"/>
          </a:xfr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9" name="Kép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809" y="45407"/>
            <a:ext cx="3221840" cy="201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Egyenes összekötő 10"/>
          <p:cNvCxnSpPr/>
          <p:nvPr userDrawn="1"/>
        </p:nvCxnSpPr>
        <p:spPr>
          <a:xfrm>
            <a:off x="740532" y="2060849"/>
            <a:ext cx="842493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11"/>
          <p:cNvCxnSpPr/>
          <p:nvPr userDrawn="1"/>
        </p:nvCxnSpPr>
        <p:spPr>
          <a:xfrm>
            <a:off x="740532" y="6381328"/>
            <a:ext cx="842493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095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hangingPunct="1">
              <a:defRPr/>
            </a:pPr>
            <a:endParaRPr lang="hu-H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eaLnBrk="1" hangingPunct="1">
              <a:defRPr/>
            </a:pPr>
            <a:endParaRPr lang="hu-H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7184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lső old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428736"/>
            <a:ext cx="8420100" cy="1285884"/>
          </a:xfrm>
        </p:spPr>
        <p:txBody>
          <a:bodyPr anchor="t">
            <a:normAutofit/>
          </a:bodyPr>
          <a:lstStyle>
            <a:lvl1pPr>
              <a:defRPr sz="3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2786058"/>
            <a:ext cx="6934200" cy="71438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</p:txBody>
      </p:sp>
      <p:sp>
        <p:nvSpPr>
          <p:cNvPr id="8" name="Content Placeholder 4"/>
          <p:cNvSpPr>
            <a:spLocks noGrp="1"/>
          </p:cNvSpPr>
          <p:nvPr>
            <p:ph idx="13"/>
          </p:nvPr>
        </p:nvSpPr>
        <p:spPr bwMode="auto">
          <a:xfrm>
            <a:off x="851268" y="3571876"/>
            <a:ext cx="8203464" cy="1143008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buNone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/>
          </a:p>
        </p:txBody>
      </p:sp>
      <p:sp>
        <p:nvSpPr>
          <p:cNvPr id="9" name="Content Placeholder 4"/>
          <p:cNvSpPr>
            <a:spLocks noGrp="1"/>
          </p:cNvSpPr>
          <p:nvPr>
            <p:ph idx="14"/>
          </p:nvPr>
        </p:nvSpPr>
        <p:spPr bwMode="auto">
          <a:xfrm>
            <a:off x="851268" y="4786322"/>
            <a:ext cx="8203464" cy="1000132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 algn="l">
              <a:buFont typeface="+mj-lt"/>
              <a:buAutoNum type="arabicPeriod"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eaLnBrk="1" hangingPunct="1">
              <a:defRPr/>
            </a:pPr>
            <a:endParaRPr lang="hu-H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eaLnBrk="1" hangingPunct="1">
              <a:defRPr/>
            </a:pPr>
            <a:endParaRPr lang="hu-H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689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4CFB4-8F18-4E5A-AA97-B425B367465C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878DD-3541-4141-93C3-5E49A5BD6B79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90870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5ABF3-63A8-4836-B968-BA8A26B6BB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949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1334D-B943-455B-9DCB-BACBF7A9C189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145F8-9852-43FB-8619-ED4937E6E986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600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27B76-49EB-4AA7-9CC6-4F2F5EBDB0E0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8D871-3351-4DA3-93EC-8C3549AC35B2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4338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87F64-B0AE-4B8C-AD96-0C573648AE24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07D71-6923-4BE8-B53A-289A8CA8F232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764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14A53-1B68-46C7-9313-E9FD0DC7AF87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5FB27-8B36-41D5-8727-72659B6D9A5A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62223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44827-384F-4A56-B7BB-18FEAA4F2C3F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F4332-7821-46DF-8725-61C0631695A0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51575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16CD7-8CC9-44C5-A624-06A45383ABA0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B77A0-B8E1-4DB1-B1F4-F8BC7C0AFF09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94272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AB5FA-5F4D-4535-8BDE-1D1E50A72EA1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C4B2C-A42D-49B8-9443-52E09D713A95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55151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88B31-DC8D-4046-8D9A-076237056663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95B63-8659-44FE-A2AD-5973D10CBBB2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3834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D3B4-6E40-452C-ADA5-9B0867C98359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2830A-3406-4A09-8D24-D14CF346E84F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234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90023-9CC5-42AE-8162-8E597D9157F5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6EDD2-0385-4DF2-BEC7-4CDF3B1BE8D0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703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6E697-5839-45A8-985A-0A2CA72AC7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640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742950" y="1981200"/>
            <a:ext cx="8420100" cy="411480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3D5344-5AC4-43B4-A293-8E9534EFAA34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4240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95300" y="1412875"/>
            <a:ext cx="4381500" cy="47132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5029200" y="1412875"/>
            <a:ext cx="4381500" cy="47132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7557B-421D-43AE-BA6F-F8D5717895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93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F6224-82E5-49BB-A8B3-FA99C0C727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47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50F9A-2351-4AA6-96A9-4074024D497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2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B7ABA-8311-40C4-BE92-5A424DC4A0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942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E70B0-80B5-43F5-8CB6-7481C8726B5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047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3EB1B-278C-48D1-912B-9C7B753ABC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041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hu-H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412875"/>
            <a:ext cx="8915400" cy="471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hu-HU"/>
              <a:t>Click to edit Master text styles</a:t>
            </a:r>
          </a:p>
          <a:p>
            <a:pPr lvl="1"/>
            <a:r>
              <a:rPr lang="en-GB" altLang="hu-HU"/>
              <a:t>Second level</a:t>
            </a:r>
          </a:p>
          <a:p>
            <a:pPr lvl="2"/>
            <a:r>
              <a:rPr lang="en-GB" altLang="hu-HU"/>
              <a:t>Third level</a:t>
            </a:r>
          </a:p>
          <a:p>
            <a:pPr lvl="3"/>
            <a:r>
              <a:rPr lang="en-GB" altLang="hu-HU"/>
              <a:t>Fourth level</a:t>
            </a:r>
          </a:p>
          <a:p>
            <a:pPr lvl="4"/>
            <a:r>
              <a:rPr lang="en-GB" altLang="hu-H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65F0040E-FC11-4B6A-B83B-CA69EF1F00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280" r:id="rId13"/>
    <p:sldLayoutId id="214748428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hu-HU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hu-HU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7AD883C-FDC8-44FC-88BB-25B72FDB7A9B}" type="slidenum">
              <a:rPr lang="hu-HU" smtClean="0">
                <a:solidFill>
                  <a:prstClr val="black">
                    <a:tint val="75000"/>
                  </a:prstClr>
                </a:solidFill>
                <a:latin typeface="Calibri"/>
                <a:cs typeface="Arial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hu-HU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769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hu-HU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hu-HU"/>
              <a:t>Click to edit Master text styles</a:t>
            </a:r>
          </a:p>
          <a:p>
            <a:pPr lvl="1"/>
            <a:r>
              <a:rPr lang="en-US" altLang="hu-HU"/>
              <a:t>Second level</a:t>
            </a:r>
          </a:p>
          <a:p>
            <a:pPr lvl="2"/>
            <a:r>
              <a:rPr lang="en-US" altLang="hu-HU"/>
              <a:t>Third level</a:t>
            </a:r>
          </a:p>
          <a:p>
            <a:pPr lvl="3"/>
            <a:r>
              <a:rPr lang="en-US" altLang="hu-HU"/>
              <a:t>Fourth level</a:t>
            </a:r>
          </a:p>
          <a:p>
            <a:pPr lvl="4"/>
            <a:r>
              <a:rPr lang="en-US" altLang="hu-H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A3C4A8-23D2-4A3B-BBBB-7935AEB76B99}" type="datetimeFigureOut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12/7/2018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B869168-77A9-4E5F-88AB-1F83CE979019}" type="slidenum">
              <a:rPr lang="en-US" altLang="hu-HU" smtClean="0">
                <a:latin typeface="Arial" panose="020B0604020202020204" pitchFamily="34" charset="0"/>
                <a:ea typeface="MS PGothic" panose="020B0600070205080204" pitchFamily="34" charset="-128"/>
              </a:rPr>
              <a:pPr>
                <a:defRPr/>
              </a:pPr>
              <a:t>‹#›</a:t>
            </a:fld>
            <a:endParaRPr lang="en-US" altLang="hu-HU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pic>
        <p:nvPicPr>
          <p:cNvPr id="1031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67" y="141288"/>
            <a:ext cx="307154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0" y="706438"/>
            <a:ext cx="9906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47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  <p:sldLayoutId id="2147484274" r:id="rId7"/>
    <p:sldLayoutId id="2147484275" r:id="rId8"/>
    <p:sldLayoutId id="2147484276" r:id="rId9"/>
    <p:sldLayoutId id="2147484277" r:id="rId10"/>
    <p:sldLayoutId id="2147484278" r:id="rId11"/>
    <p:sldLayoutId id="2147484279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bin"/><Relationship Id="rId3" Type="http://schemas.openxmlformats.org/officeDocument/2006/relationships/image" Target="../media/image10.bin"/><Relationship Id="rId7" Type="http://schemas.openxmlformats.org/officeDocument/2006/relationships/image" Target="../media/image14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bin"/><Relationship Id="rId5" Type="http://schemas.openxmlformats.org/officeDocument/2006/relationships/image" Target="../media/image12.bin"/><Relationship Id="rId4" Type="http://schemas.openxmlformats.org/officeDocument/2006/relationships/image" Target="../media/image1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129" name="Text Box 9"/>
          <p:cNvSpPr txBox="1">
            <a:spLocks noChangeArrowheads="1"/>
          </p:cNvSpPr>
          <p:nvPr/>
        </p:nvSpPr>
        <p:spPr bwMode="auto">
          <a:xfrm>
            <a:off x="357188" y="1590676"/>
            <a:ext cx="9144001" cy="1128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hu-HU" altLang="hu-HU" sz="40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/>
              </a:rPr>
              <a:t/>
            </a:r>
            <a:br>
              <a:rPr lang="hu-HU" altLang="hu-HU" sz="40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/>
              </a:rPr>
            </a:br>
            <a:endParaRPr lang="hu-HU" altLang="hu-H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/>
            </a:endParaRPr>
          </a:p>
        </p:txBody>
      </p:sp>
      <p:sp>
        <p:nvSpPr>
          <p:cNvPr id="28676" name="Text Box 11"/>
          <p:cNvSpPr txBox="1">
            <a:spLocks noChangeArrowheads="1"/>
          </p:cNvSpPr>
          <p:nvPr/>
        </p:nvSpPr>
        <p:spPr bwMode="auto">
          <a:xfrm>
            <a:off x="-5472" y="1488676"/>
            <a:ext cx="9921552" cy="152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9875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fontAlgn="auto" hangingPunct="1">
              <a:lnSpc>
                <a:spcPts val="3300"/>
              </a:lnSpc>
              <a:spcAft>
                <a:spcPts val="0"/>
              </a:spcAft>
              <a:buClr>
                <a:srgbClr val="0563C1"/>
              </a:buClr>
              <a:buNone/>
            </a:pPr>
            <a:endParaRPr lang="hu-HU" sz="2800" b="1" dirty="0">
              <a:solidFill>
                <a:srgbClr val="70AD47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algn="ctr" eaLnBrk="1" fontAlgn="auto" hangingPunct="1">
              <a:lnSpc>
                <a:spcPts val="3300"/>
              </a:lnSpc>
              <a:spcAft>
                <a:spcPts val="0"/>
              </a:spcAft>
              <a:buClr>
                <a:srgbClr val="0563C1"/>
              </a:buClr>
              <a:buNone/>
            </a:pPr>
            <a:r>
              <a:rPr lang="hu-HU" altLang="hu-HU" sz="2800" b="1" cap="all" dirty="0">
                <a:solidFill>
                  <a:srgbClr val="FF0000"/>
                </a:solidFill>
                <a:latin typeface="+mn-lt"/>
              </a:rPr>
              <a:t>Popp József</a:t>
            </a:r>
            <a:r>
              <a:rPr lang="hu-HU" altLang="hu-HU" sz="3600" b="1" cap="all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 algn="ctr" eaLnBrk="1" fontAlgn="auto" hangingPunct="1">
              <a:lnSpc>
                <a:spcPts val="3300"/>
              </a:lnSpc>
              <a:spcAft>
                <a:spcPts val="0"/>
              </a:spcAft>
              <a:buClr>
                <a:srgbClr val="0563C1"/>
              </a:buClr>
              <a:buNone/>
            </a:pPr>
            <a:endParaRPr lang="hu-HU" altLang="hu-HU" sz="1600" b="1" dirty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36200" y="5288340"/>
            <a:ext cx="9885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hu-HU" sz="2400" b="1" dirty="0" err="1">
                <a:solidFill>
                  <a:srgbClr val="006600"/>
                </a:solidFill>
                <a:latin typeface="+mj-lt"/>
              </a:rPr>
              <a:t>Werekle</a:t>
            </a:r>
            <a:r>
              <a:rPr lang="hu-HU" sz="2400" b="1" dirty="0">
                <a:solidFill>
                  <a:srgbClr val="006600"/>
                </a:solidFill>
                <a:latin typeface="+mj-lt"/>
              </a:rPr>
              <a:t> Sándor Üzlet Főiskola</a:t>
            </a:r>
          </a:p>
          <a:p>
            <a:pPr marL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hu-HU" altLang="hu-HU" sz="2400" b="1" dirty="0">
              <a:solidFill>
                <a:srgbClr val="000000"/>
              </a:solidFill>
              <a:latin typeface="+mj-lt"/>
              <a:ea typeface="Times New Roman" panose="02020603050405020304" pitchFamily="18" charset="0"/>
            </a:endParaRPr>
          </a:p>
          <a:p>
            <a:pPr marL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hu-HU" altLang="hu-HU" sz="2400" b="1" dirty="0">
              <a:solidFill>
                <a:srgbClr val="000000"/>
              </a:solidFill>
              <a:latin typeface="+mj-lt"/>
              <a:ea typeface="Times New Roman" panose="02020603050405020304" pitchFamily="18" charset="0"/>
            </a:endParaRPr>
          </a:p>
          <a:p>
            <a:pPr marL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hu-HU" altLang="hu-HU" sz="24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2018. 12. 16.</a:t>
            </a:r>
          </a:p>
        </p:txBody>
      </p:sp>
      <p:sp>
        <p:nvSpPr>
          <p:cNvPr id="2" name="Téglalap 1"/>
          <p:cNvSpPr/>
          <p:nvPr/>
        </p:nvSpPr>
        <p:spPr>
          <a:xfrm>
            <a:off x="-15552" y="3058776"/>
            <a:ext cx="9921552" cy="938719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hu-HU" sz="2800" b="1" cap="all" dirty="0">
                <a:solidFill>
                  <a:srgbClr val="FF0000"/>
                </a:solidFill>
                <a:latin typeface="+mn-lt"/>
              </a:rPr>
              <a:t>Az oktatás KILÁTÁSAI A DIGITÁLIS FORRADALOM TÜKRÉBEN </a:t>
            </a:r>
            <a:endParaRPr lang="en-US" sz="2800" cap="all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D3DD7B0-B66D-4042-8064-D6BCEB45D6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r="6972"/>
          <a:stretch/>
        </p:blipFill>
        <p:spPr>
          <a:xfrm>
            <a:off x="3848472" y="203168"/>
            <a:ext cx="1853636" cy="11376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F9DF3775-1938-4318-A437-3A306629E6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8" y="202922"/>
            <a:ext cx="1708498" cy="113784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FF161404-1D69-4F23-A3B3-5E8E4E7252E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7"/>
          <a:stretch/>
        </p:blipFill>
        <p:spPr>
          <a:xfrm>
            <a:off x="7791881" y="203168"/>
            <a:ext cx="1892858" cy="11376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4F921BC0-EA65-467E-B789-C4F937C5BC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499" y="203168"/>
            <a:ext cx="1709509" cy="11376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1441C9F3-5D6B-456E-855D-36E32C0CFB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726" y="203168"/>
            <a:ext cx="1855064" cy="11376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AutoShape 2" descr="Kapcsolódó ké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Kép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2" y="4981871"/>
            <a:ext cx="2232248" cy="1880856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4517AD9C-D7D3-4698-9713-907CF91408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832" y="4981871"/>
            <a:ext cx="2232248" cy="188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31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/>
          <p:cNvSpPr/>
          <p:nvPr/>
        </p:nvSpPr>
        <p:spPr>
          <a:xfrm>
            <a:off x="3885064" y="1241592"/>
            <a:ext cx="57484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b="1" dirty="0" err="1">
                <a:latin typeface="+mn-lt"/>
              </a:rPr>
              <a:t>Kieren</a:t>
            </a:r>
            <a:r>
              <a:rPr lang="hu-HU" sz="2200" b="1" dirty="0">
                <a:latin typeface="+mn-lt"/>
              </a:rPr>
              <a:t> </a:t>
            </a:r>
            <a:r>
              <a:rPr lang="hu-HU" sz="2200" b="1" dirty="0" err="1">
                <a:latin typeface="+mn-lt"/>
              </a:rPr>
              <a:t>Egan</a:t>
            </a:r>
            <a:r>
              <a:rPr lang="hu-HU" sz="2200" b="1" dirty="0">
                <a:latin typeface="+mn-lt"/>
              </a:rPr>
              <a:t>: </a:t>
            </a:r>
            <a:r>
              <a:rPr lang="hu-HU" sz="2200" dirty="0">
                <a:latin typeface="+mn-lt"/>
              </a:rPr>
              <a:t>50 évre szóló oktatási terv, amelyben kiemelt szerep jut a </a:t>
            </a:r>
            <a:r>
              <a:rPr lang="hu-HU" sz="2200" b="1" dirty="0">
                <a:latin typeface="+mn-lt"/>
              </a:rPr>
              <a:t>kreativitásnak</a:t>
            </a:r>
            <a:r>
              <a:rPr lang="hu-HU" sz="2200" dirty="0">
                <a:latin typeface="+mn-lt"/>
              </a:rPr>
              <a:t> és az </a:t>
            </a:r>
            <a:r>
              <a:rPr lang="hu-HU" sz="2200" b="1" dirty="0">
                <a:latin typeface="+mn-lt"/>
              </a:rPr>
              <a:t>innovációra</a:t>
            </a:r>
            <a:r>
              <a:rPr lang="hu-HU" sz="2200" dirty="0">
                <a:latin typeface="+mn-lt"/>
              </a:rPr>
              <a:t> való képességnek.</a:t>
            </a:r>
          </a:p>
        </p:txBody>
      </p:sp>
      <p:sp>
        <p:nvSpPr>
          <p:cNvPr id="8" name="Téglalap 7"/>
          <p:cNvSpPr/>
          <p:nvPr/>
        </p:nvSpPr>
        <p:spPr>
          <a:xfrm>
            <a:off x="3885064" y="3287870"/>
            <a:ext cx="57606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dirty="0">
                <a:latin typeface="+mn-lt"/>
              </a:rPr>
              <a:t>Az oktatást a </a:t>
            </a:r>
            <a:r>
              <a:rPr lang="hu-HU" sz="2200" b="1" dirty="0">
                <a:latin typeface="+mn-lt"/>
              </a:rPr>
              <a:t>digitalizálás</a:t>
            </a:r>
            <a:r>
              <a:rPr lang="hu-HU" sz="2200" dirty="0">
                <a:latin typeface="+mn-lt"/>
              </a:rPr>
              <a:t> teljesen átalakítja, az írás és olvasás jelentősége  megkérdőjelezhető, ennek következtében </a:t>
            </a:r>
            <a:r>
              <a:rPr lang="hu-HU" sz="2200" b="1" dirty="0">
                <a:latin typeface="+mn-lt"/>
              </a:rPr>
              <a:t>átalakul(hat) a számonkérés rendszere </a:t>
            </a:r>
            <a:r>
              <a:rPr lang="hu-HU" sz="2200" dirty="0">
                <a:latin typeface="+mn-lt"/>
              </a:rPr>
              <a:t>is.</a:t>
            </a:r>
          </a:p>
        </p:txBody>
      </p:sp>
      <p:pic>
        <p:nvPicPr>
          <p:cNvPr id="11" name="Kép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3" y="1026606"/>
            <a:ext cx="3044984" cy="1835946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"/>
          <a:stretch/>
        </p:blipFill>
        <p:spPr>
          <a:xfrm>
            <a:off x="619905" y="3005986"/>
            <a:ext cx="3036952" cy="2010318"/>
          </a:xfrm>
          <a:prstGeom prst="rect">
            <a:avLst/>
          </a:prstGeom>
        </p:spPr>
      </p:pic>
      <p:sp>
        <p:nvSpPr>
          <p:cNvPr id="13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Mai oktatók a jövő iskolájáról</a:t>
            </a:r>
            <a:endParaRPr lang="en-US" sz="3200" dirty="0"/>
          </a:p>
        </p:txBody>
      </p:sp>
      <p:pic>
        <p:nvPicPr>
          <p:cNvPr id="15" name="Kép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3" y="5134122"/>
            <a:ext cx="3036952" cy="1518476"/>
          </a:xfrm>
          <a:prstGeom prst="rect">
            <a:avLst/>
          </a:prstGeom>
        </p:spPr>
      </p:pic>
      <p:sp>
        <p:nvSpPr>
          <p:cNvPr id="16" name="Téglalap 15"/>
          <p:cNvSpPr/>
          <p:nvPr/>
        </p:nvSpPr>
        <p:spPr>
          <a:xfrm>
            <a:off x="3885064" y="5334148"/>
            <a:ext cx="57484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b="1" dirty="0">
                <a:latin typeface="+mn-lt"/>
              </a:rPr>
              <a:t>Problémaközpontú</a:t>
            </a:r>
            <a:r>
              <a:rPr lang="hu-HU" sz="2200" dirty="0">
                <a:latin typeface="+mn-lt"/>
              </a:rPr>
              <a:t> </a:t>
            </a:r>
            <a:r>
              <a:rPr lang="hu-HU" sz="2200" b="1" dirty="0">
                <a:latin typeface="+mn-lt"/>
              </a:rPr>
              <a:t>tananyag kiépítése</a:t>
            </a:r>
            <a:r>
              <a:rPr lang="hu-HU" sz="2200" dirty="0">
                <a:latin typeface="+mn-lt"/>
              </a:rPr>
              <a:t>, amelyet a </a:t>
            </a:r>
            <a:r>
              <a:rPr lang="hu-HU" sz="2200" b="1" dirty="0">
                <a:latin typeface="+mn-lt"/>
              </a:rPr>
              <a:t>diák</a:t>
            </a:r>
            <a:r>
              <a:rPr lang="hu-HU" sz="2200" dirty="0">
                <a:latin typeface="+mn-lt"/>
              </a:rPr>
              <a:t> nem frontálisan kap meg, hanem </a:t>
            </a:r>
            <a:r>
              <a:rPr lang="hu-HU" sz="2200" b="1" dirty="0">
                <a:latin typeface="+mn-lt"/>
              </a:rPr>
              <a:t>aktív részese </a:t>
            </a:r>
            <a:r>
              <a:rPr lang="hu-HU" sz="2200" dirty="0">
                <a:latin typeface="+mn-lt"/>
              </a:rPr>
              <a:t>lehet.</a:t>
            </a:r>
          </a:p>
        </p:txBody>
      </p:sp>
    </p:spTree>
    <p:extLst>
      <p:ext uri="{BB962C8B-B14F-4D97-AF65-F5344CB8AC3E}">
        <p14:creationId xmlns:p14="http://schemas.microsoft.com/office/powerpoint/2010/main" val="2606807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Közösségek szerepe a tudásban</a:t>
            </a:r>
          </a:p>
        </p:txBody>
      </p:sp>
      <p:sp>
        <p:nvSpPr>
          <p:cNvPr id="5" name="Téglalap 4"/>
          <p:cNvSpPr/>
          <p:nvPr/>
        </p:nvSpPr>
        <p:spPr>
          <a:xfrm>
            <a:off x="338024" y="1196752"/>
            <a:ext cx="532859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dirty="0">
                <a:latin typeface="+mj-lt"/>
              </a:rPr>
              <a:t>A „</a:t>
            </a:r>
            <a:r>
              <a:rPr lang="hu-HU" sz="2200" b="1" dirty="0">
                <a:latin typeface="+mj-lt"/>
              </a:rPr>
              <a:t>tudás világítótornyaiként</a:t>
            </a:r>
            <a:r>
              <a:rPr lang="hu-HU" sz="2200" dirty="0">
                <a:latin typeface="+mj-lt"/>
              </a:rPr>
              <a:t>” olyan közösségek jöhetnek létre, amelyekben a családok és tanárok egymást támogatva teremtenek </a:t>
            </a:r>
            <a:r>
              <a:rPr lang="hu-HU" sz="2200" dirty="0" smtClean="0">
                <a:latin typeface="+mj-lt"/>
              </a:rPr>
              <a:t>olcsó </a:t>
            </a:r>
            <a:r>
              <a:rPr lang="hu-HU" sz="2200" dirty="0">
                <a:latin typeface="+mj-lt"/>
              </a:rPr>
              <a:t>és barátságos környezetet a tanuláshoz.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048" y="877501"/>
            <a:ext cx="4730275" cy="2664296"/>
          </a:xfrm>
          <a:prstGeom prst="rect">
            <a:avLst/>
          </a:prstGeom>
        </p:spPr>
      </p:pic>
      <p:sp>
        <p:nvSpPr>
          <p:cNvPr id="7" name="Téglalap 6"/>
          <p:cNvSpPr/>
          <p:nvPr/>
        </p:nvSpPr>
        <p:spPr>
          <a:xfrm>
            <a:off x="2824768" y="3717032"/>
            <a:ext cx="68087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dirty="0">
                <a:latin typeface="+mj-lt"/>
              </a:rPr>
              <a:t>Megjelennek az </a:t>
            </a:r>
            <a:r>
              <a:rPr lang="hu-HU" sz="2200" b="1" dirty="0">
                <a:latin typeface="+mj-lt"/>
              </a:rPr>
              <a:t>elektronikus személyi </a:t>
            </a:r>
            <a:r>
              <a:rPr lang="hu-HU" sz="2200" b="1" dirty="0" err="1">
                <a:latin typeface="+mj-lt"/>
              </a:rPr>
              <a:t>tutorok</a:t>
            </a:r>
            <a:r>
              <a:rPr lang="hu-HU" sz="2200" dirty="0">
                <a:latin typeface="+mj-lt"/>
              </a:rPr>
              <a:t>, amelyek képesek felismerni a gyerekek </a:t>
            </a:r>
            <a:r>
              <a:rPr lang="hu-HU" sz="2200" dirty="0" smtClean="0">
                <a:latin typeface="+mj-lt"/>
              </a:rPr>
              <a:t>igényeit </a:t>
            </a:r>
            <a:r>
              <a:rPr lang="hu-HU" sz="2200" dirty="0">
                <a:latin typeface="+mj-lt"/>
              </a:rPr>
              <a:t>és tudásszintjükhöz mérik a megoldandó feladatokat.</a:t>
            </a:r>
          </a:p>
        </p:txBody>
      </p:sp>
      <p:sp>
        <p:nvSpPr>
          <p:cNvPr id="8" name="Téglalap 7"/>
          <p:cNvSpPr/>
          <p:nvPr/>
        </p:nvSpPr>
        <p:spPr>
          <a:xfrm>
            <a:off x="338024" y="5527407"/>
            <a:ext cx="53285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dirty="0">
                <a:latin typeface="+mj-lt"/>
              </a:rPr>
              <a:t>Nagy hangsúlyt helyeznek az </a:t>
            </a:r>
            <a:r>
              <a:rPr lang="hu-HU" sz="2200" b="1" dirty="0">
                <a:latin typeface="+mj-lt"/>
              </a:rPr>
              <a:t>emberek közötti kapcsolatokra</a:t>
            </a:r>
            <a:r>
              <a:rPr lang="hu-HU" sz="2200" dirty="0">
                <a:latin typeface="+mj-lt"/>
              </a:rPr>
              <a:t> és az </a:t>
            </a:r>
            <a:r>
              <a:rPr lang="hu-HU" sz="2200" b="1" dirty="0">
                <a:latin typeface="+mj-lt"/>
              </a:rPr>
              <a:t>empátia</a:t>
            </a:r>
            <a:r>
              <a:rPr lang="hu-HU" sz="2200" dirty="0">
                <a:latin typeface="+mj-lt"/>
              </a:rPr>
              <a:t> fejlesztésére.</a:t>
            </a: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04" y="3153300"/>
            <a:ext cx="2143125" cy="2143125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370" y="4872801"/>
            <a:ext cx="2847251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53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>
            <a:extLst>
              <a:ext uri="{FF2B5EF4-FFF2-40B4-BE49-F238E27FC236}">
                <a16:creationId xmlns:a16="http://schemas.microsoft.com/office/drawing/2014/main" id="{37A7DDD6-F1C3-47A7-BA35-F6957542FB4A}"/>
              </a:ext>
            </a:extLst>
          </p:cNvPr>
          <p:cNvSpPr txBox="1">
            <a:spLocks/>
          </p:cNvSpPr>
          <p:nvPr/>
        </p:nvSpPr>
        <p:spPr bwMode="auto">
          <a:xfrm>
            <a:off x="0" y="1402432"/>
            <a:ext cx="9906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hu-HU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r>
              <a:rPr lang="hu-HU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TECHNOLÓGIAI TRENDEK</a:t>
            </a:r>
          </a:p>
        </p:txBody>
      </p:sp>
    </p:spTree>
    <p:extLst>
      <p:ext uri="{BB962C8B-B14F-4D97-AF65-F5344CB8AC3E}">
        <p14:creationId xmlns:p14="http://schemas.microsoft.com/office/powerpoint/2010/main" val="333593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600" dirty="0"/>
              <a:t>Technikai trendek az oktatásban</a:t>
            </a:r>
          </a:p>
        </p:txBody>
      </p:sp>
      <p:pic>
        <p:nvPicPr>
          <p:cNvPr id="12" name="Kép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1001758"/>
            <a:ext cx="8712967" cy="3363346"/>
          </a:xfrm>
          <a:prstGeom prst="rect">
            <a:avLst/>
          </a:prstGeom>
        </p:spPr>
      </p:pic>
      <p:sp>
        <p:nvSpPr>
          <p:cNvPr id="13" name="Téglalap 12"/>
          <p:cNvSpPr/>
          <p:nvPr/>
        </p:nvSpPr>
        <p:spPr>
          <a:xfrm>
            <a:off x="2504728" y="4653136"/>
            <a:ext cx="5181166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Mobil alapú tanulás („</a:t>
            </a:r>
            <a:r>
              <a:rPr lang="hu-HU" sz="2000" b="1" dirty="0" err="1">
                <a:latin typeface="+mj-lt"/>
              </a:rPr>
              <a:t>M-Learning</a:t>
            </a:r>
            <a:r>
              <a:rPr lang="hu-HU" sz="2000" b="1" dirty="0">
                <a:latin typeface="+mj-lt"/>
              </a:rPr>
              <a:t>”)</a:t>
            </a:r>
            <a:endParaRPr lang="hu-HU" sz="2000" dirty="0">
              <a:latin typeface="+mj-lt"/>
            </a:endParaRPr>
          </a:p>
        </p:txBody>
      </p:sp>
      <p:sp>
        <p:nvSpPr>
          <p:cNvPr id="14" name="Téglalap 13"/>
          <p:cNvSpPr/>
          <p:nvPr/>
        </p:nvSpPr>
        <p:spPr>
          <a:xfrm>
            <a:off x="2576736" y="5117122"/>
            <a:ext cx="1539401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„Big Data”</a:t>
            </a:r>
            <a:endParaRPr lang="hu-HU" sz="2000" dirty="0">
              <a:latin typeface="+mj-lt"/>
            </a:endParaRPr>
          </a:p>
        </p:txBody>
      </p:sp>
      <p:sp>
        <p:nvSpPr>
          <p:cNvPr id="16" name="Téglalap 15"/>
          <p:cNvSpPr/>
          <p:nvPr/>
        </p:nvSpPr>
        <p:spPr>
          <a:xfrm>
            <a:off x="2576736" y="5589240"/>
            <a:ext cx="2660886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Kibővített valóság</a:t>
            </a:r>
            <a:endParaRPr lang="hu-HU" sz="2000" dirty="0">
              <a:latin typeface="+mj-lt"/>
            </a:endParaRPr>
          </a:p>
        </p:txBody>
      </p:sp>
      <p:sp>
        <p:nvSpPr>
          <p:cNvPr id="17" name="Téglalap 16"/>
          <p:cNvSpPr/>
          <p:nvPr/>
        </p:nvSpPr>
        <p:spPr>
          <a:xfrm>
            <a:off x="3584848" y="6072336"/>
            <a:ext cx="698064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M.I.</a:t>
            </a:r>
            <a:endParaRPr lang="hu-HU" sz="2000" dirty="0">
              <a:latin typeface="+mj-lt"/>
            </a:endParaRPr>
          </a:p>
        </p:txBody>
      </p:sp>
      <p:sp>
        <p:nvSpPr>
          <p:cNvPr id="18" name="Téglalap 17"/>
          <p:cNvSpPr/>
          <p:nvPr/>
        </p:nvSpPr>
        <p:spPr>
          <a:xfrm>
            <a:off x="2432720" y="6072336"/>
            <a:ext cx="1079924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MOOC</a:t>
            </a:r>
            <a:endParaRPr lang="hu-HU" sz="2000" dirty="0">
              <a:latin typeface="+mj-lt"/>
            </a:endParaRPr>
          </a:p>
        </p:txBody>
      </p:sp>
      <p:sp>
        <p:nvSpPr>
          <p:cNvPr id="19" name="Téglalap 18"/>
          <p:cNvSpPr/>
          <p:nvPr/>
        </p:nvSpPr>
        <p:spPr>
          <a:xfrm>
            <a:off x="4394097" y="6072336"/>
            <a:ext cx="2143079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3D-s nyomtatók</a:t>
            </a:r>
            <a:endParaRPr lang="hu-HU" sz="2000" dirty="0">
              <a:latin typeface="+mj-lt"/>
            </a:endParaRPr>
          </a:p>
        </p:txBody>
      </p:sp>
      <p:sp>
        <p:nvSpPr>
          <p:cNvPr id="20" name="Téglalap 19"/>
          <p:cNvSpPr/>
          <p:nvPr/>
        </p:nvSpPr>
        <p:spPr>
          <a:xfrm>
            <a:off x="354229" y="6072336"/>
            <a:ext cx="1992821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„</a:t>
            </a:r>
            <a:r>
              <a:rPr lang="hu-HU" sz="2000" b="1" dirty="0" err="1">
                <a:latin typeface="+mj-lt"/>
              </a:rPr>
              <a:t>Edutainment</a:t>
            </a:r>
            <a:r>
              <a:rPr lang="hu-HU" sz="2000" b="1" dirty="0">
                <a:latin typeface="+mj-lt"/>
              </a:rPr>
              <a:t>”</a:t>
            </a:r>
            <a:endParaRPr lang="hu-HU" sz="2000" dirty="0">
              <a:latin typeface="+mj-lt"/>
            </a:endParaRPr>
          </a:p>
        </p:txBody>
      </p:sp>
      <p:sp>
        <p:nvSpPr>
          <p:cNvPr id="21" name="Téglalap 20"/>
          <p:cNvSpPr/>
          <p:nvPr/>
        </p:nvSpPr>
        <p:spPr>
          <a:xfrm>
            <a:off x="5313040" y="5589240"/>
            <a:ext cx="2428117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Virtuális valóság</a:t>
            </a:r>
            <a:endParaRPr lang="hu-HU" sz="2000" dirty="0">
              <a:latin typeface="+mj-lt"/>
            </a:endParaRPr>
          </a:p>
        </p:txBody>
      </p:sp>
      <p:sp>
        <p:nvSpPr>
          <p:cNvPr id="22" name="Téglalap 21"/>
          <p:cNvSpPr/>
          <p:nvPr/>
        </p:nvSpPr>
        <p:spPr>
          <a:xfrm>
            <a:off x="6609184" y="6072336"/>
            <a:ext cx="2808312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„</a:t>
            </a:r>
            <a:r>
              <a:rPr lang="hu-HU" sz="2000" b="1" dirty="0" err="1">
                <a:latin typeface="+mj-lt"/>
              </a:rPr>
              <a:t>Gamification</a:t>
            </a:r>
            <a:r>
              <a:rPr lang="hu-HU" sz="2000" b="1" dirty="0">
                <a:latin typeface="+mj-lt"/>
              </a:rPr>
              <a:t>”</a:t>
            </a:r>
            <a:endParaRPr lang="hu-HU" sz="2000" dirty="0">
              <a:latin typeface="+mj-lt"/>
            </a:endParaRPr>
          </a:p>
        </p:txBody>
      </p:sp>
      <p:sp>
        <p:nvSpPr>
          <p:cNvPr id="23" name="Téglalap 22"/>
          <p:cNvSpPr/>
          <p:nvPr/>
        </p:nvSpPr>
        <p:spPr>
          <a:xfrm>
            <a:off x="4160912" y="5117122"/>
            <a:ext cx="3557102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dirty="0">
                <a:latin typeface="+mj-lt"/>
              </a:rPr>
              <a:t>Személyre szabott oktatás</a:t>
            </a:r>
            <a:endParaRPr lang="hu-H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4534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Internet</a:t>
            </a:r>
          </a:p>
        </p:txBody>
      </p:sp>
      <p:sp>
        <p:nvSpPr>
          <p:cNvPr id="5" name="Téglalap 4"/>
          <p:cNvSpPr/>
          <p:nvPr/>
        </p:nvSpPr>
        <p:spPr>
          <a:xfrm>
            <a:off x="488504" y="940658"/>
            <a:ext cx="90730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b="1" i="1" dirty="0">
                <a:solidFill>
                  <a:srgbClr val="FF0000"/>
                </a:solidFill>
                <a:latin typeface="+mj-lt"/>
              </a:rPr>
              <a:t>„Az internet mindent megváltoztat, és tényleg úgy értem, hogy mindent”</a:t>
            </a:r>
          </a:p>
        </p:txBody>
      </p:sp>
      <p:sp>
        <p:nvSpPr>
          <p:cNvPr id="6" name="Téglalap 5"/>
          <p:cNvSpPr/>
          <p:nvPr/>
        </p:nvSpPr>
        <p:spPr>
          <a:xfrm>
            <a:off x="777319" y="1340768"/>
            <a:ext cx="8064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1800" i="1" dirty="0" err="1">
                <a:latin typeface="+mj-lt"/>
              </a:rPr>
              <a:t>Larry</a:t>
            </a:r>
            <a:r>
              <a:rPr lang="hu-HU" sz="1800" i="1" dirty="0">
                <a:latin typeface="+mj-lt"/>
              </a:rPr>
              <a:t> </a:t>
            </a:r>
            <a:r>
              <a:rPr lang="hu-HU" sz="1800" i="1" dirty="0" err="1">
                <a:latin typeface="+mj-lt"/>
              </a:rPr>
              <a:t>Ellison</a:t>
            </a:r>
            <a:r>
              <a:rPr lang="hu-HU" sz="1800" i="1" dirty="0">
                <a:latin typeface="+mj-lt"/>
              </a:rPr>
              <a:t> - Oracle Group alapítója és vezérigazgatója</a:t>
            </a:r>
          </a:p>
        </p:txBody>
      </p:sp>
      <p:sp>
        <p:nvSpPr>
          <p:cNvPr id="7" name="Téglalap 6"/>
          <p:cNvSpPr/>
          <p:nvPr/>
        </p:nvSpPr>
        <p:spPr>
          <a:xfrm>
            <a:off x="200472" y="2796024"/>
            <a:ext cx="489654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b="1" dirty="0">
                <a:latin typeface="+mj-lt"/>
              </a:rPr>
              <a:t>Online kurzusok, ahol az oktatás legalább 80%-a online tevékenység keretében valósul meg </a:t>
            </a:r>
            <a:r>
              <a:rPr lang="hu-HU" sz="2200" dirty="0">
                <a:latin typeface="+mj-lt"/>
              </a:rPr>
              <a:t>már ma is beépültek számos felsőoktatási </a:t>
            </a:r>
            <a:r>
              <a:rPr lang="hu-HU" sz="2200" dirty="0" smtClean="0">
                <a:latin typeface="+mj-lt"/>
              </a:rPr>
              <a:t>intézmény programjába</a:t>
            </a:r>
            <a:r>
              <a:rPr lang="hu-HU" sz="2200" dirty="0">
                <a:latin typeface="+mj-lt"/>
              </a:rPr>
              <a:t>.</a:t>
            </a:r>
          </a:p>
        </p:txBody>
      </p:sp>
      <p:pic>
        <p:nvPicPr>
          <p:cNvPr id="11" name="Kép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015" y="2492896"/>
            <a:ext cx="458435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31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Mobil alapú tanulás és adatbányászat (Big Data)</a:t>
            </a:r>
          </a:p>
        </p:txBody>
      </p:sp>
      <p:sp>
        <p:nvSpPr>
          <p:cNvPr id="7" name="Téglalap 6"/>
          <p:cNvSpPr/>
          <p:nvPr/>
        </p:nvSpPr>
        <p:spPr>
          <a:xfrm>
            <a:off x="3944889" y="1035020"/>
            <a:ext cx="5760640" cy="297004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000" b="1" u="sng" dirty="0">
                <a:latin typeface="+mj-lt"/>
              </a:rPr>
              <a:t>Mobil alapú tanulás („</a:t>
            </a:r>
            <a:r>
              <a:rPr lang="hu-HU" sz="2000" b="1" u="sng" dirty="0" err="1">
                <a:latin typeface="+mj-lt"/>
              </a:rPr>
              <a:t>M-Learning</a:t>
            </a:r>
            <a:r>
              <a:rPr lang="hu-HU" sz="2000" b="1" u="sng" dirty="0">
                <a:latin typeface="+mj-lt"/>
              </a:rPr>
              <a:t>”): 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Okostelefonokra </a:t>
            </a:r>
            <a:r>
              <a:rPr lang="hu-HU" sz="2000" dirty="0">
                <a:latin typeface="+mj-lt"/>
              </a:rPr>
              <a:t>és </a:t>
            </a:r>
            <a:r>
              <a:rPr lang="hu-HU" sz="2000" dirty="0" err="1">
                <a:latin typeface="+mj-lt"/>
              </a:rPr>
              <a:t>tabletekre</a:t>
            </a:r>
            <a:r>
              <a:rPr lang="hu-HU" sz="2000" b="1" dirty="0">
                <a:latin typeface="+mj-lt"/>
              </a:rPr>
              <a:t> </a:t>
            </a:r>
            <a:r>
              <a:rPr lang="hu-HU" sz="2000" dirty="0">
                <a:latin typeface="+mj-lt"/>
              </a:rPr>
              <a:t>már ma is számos </a:t>
            </a:r>
            <a:r>
              <a:rPr lang="hu-HU" sz="2000" b="1" dirty="0">
                <a:latin typeface="+mj-lt"/>
              </a:rPr>
              <a:t>tanulást segítő alkalmazás</a:t>
            </a:r>
            <a:r>
              <a:rPr lang="hu-HU" sz="2000" dirty="0">
                <a:latin typeface="+mj-lt"/>
              </a:rPr>
              <a:t> tölthető </a:t>
            </a:r>
            <a:r>
              <a:rPr lang="hu-HU" sz="2000" dirty="0" smtClean="0">
                <a:latin typeface="+mj-lt"/>
              </a:rPr>
              <a:t>le.</a:t>
            </a:r>
            <a:endParaRPr lang="hu-HU" sz="20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Sikeres</a:t>
            </a:r>
            <a:r>
              <a:rPr lang="hu-HU" sz="2000" dirty="0">
                <a:latin typeface="+mj-lt"/>
              </a:rPr>
              <a:t>, mert a </a:t>
            </a:r>
            <a:r>
              <a:rPr lang="hu-HU" sz="2000" b="1" dirty="0">
                <a:latin typeface="+mj-lt"/>
              </a:rPr>
              <a:t>diákok nagyon sok időt töltenek ingázással,</a:t>
            </a:r>
            <a:r>
              <a:rPr lang="hu-HU" sz="2000" dirty="0">
                <a:latin typeface="+mj-lt"/>
              </a:rPr>
              <a:t> így </a:t>
            </a:r>
            <a:r>
              <a:rPr lang="hu-HU" sz="2000" b="1" dirty="0">
                <a:latin typeface="+mj-lt"/>
              </a:rPr>
              <a:t>menet közben is tanulhatnak.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</a:pPr>
            <a:endParaRPr lang="hu-HU" sz="2000" dirty="0">
              <a:latin typeface="+mj-lt"/>
            </a:endParaRP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1602980"/>
            <a:ext cx="3482872" cy="1826020"/>
          </a:xfrm>
          <a:prstGeom prst="rect">
            <a:avLst/>
          </a:prstGeom>
        </p:spPr>
      </p:pic>
      <p:sp>
        <p:nvSpPr>
          <p:cNvPr id="9" name="Téglalap 8"/>
          <p:cNvSpPr/>
          <p:nvPr/>
        </p:nvSpPr>
        <p:spPr>
          <a:xfrm>
            <a:off x="241081" y="4087812"/>
            <a:ext cx="5760640" cy="17697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000" b="1" u="sng" dirty="0">
                <a:latin typeface="+mj-lt"/>
              </a:rPr>
              <a:t>„Big Data” az oktatásban: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Segítségével </a:t>
            </a:r>
            <a:r>
              <a:rPr lang="hu-HU" sz="2000" dirty="0">
                <a:latin typeface="+mj-lt"/>
              </a:rPr>
              <a:t>a </a:t>
            </a:r>
            <a:r>
              <a:rPr lang="hu-HU" sz="2000" b="1" dirty="0">
                <a:latin typeface="+mj-lt"/>
              </a:rPr>
              <a:t>diákok teljesítménye </a:t>
            </a:r>
            <a:r>
              <a:rPr lang="hu-HU" sz="2000" dirty="0">
                <a:latin typeface="+mj-lt"/>
              </a:rPr>
              <a:t>könnyebben </a:t>
            </a:r>
            <a:r>
              <a:rPr lang="hu-HU" sz="2000" b="1" dirty="0">
                <a:latin typeface="+mj-lt"/>
              </a:rPr>
              <a:t>mérhetővé válik</a:t>
            </a:r>
            <a:r>
              <a:rPr lang="hu-HU" sz="2000" dirty="0">
                <a:latin typeface="+mj-lt"/>
              </a:rPr>
              <a:t>, az így nyert információkból a tanárok is sokkal </a:t>
            </a:r>
            <a:r>
              <a:rPr lang="hu-HU" sz="2000" b="1" dirty="0">
                <a:latin typeface="+mj-lt"/>
              </a:rPr>
              <a:t>testre szabottabb kurzusokat</a:t>
            </a:r>
            <a:r>
              <a:rPr lang="hu-HU" sz="2000" dirty="0">
                <a:latin typeface="+mj-lt"/>
              </a:rPr>
              <a:t> tudnak levezényelni.</a:t>
            </a:r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57" y="3645024"/>
            <a:ext cx="3482872" cy="297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191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Virtuális valóság</a:t>
            </a:r>
          </a:p>
        </p:txBody>
      </p:sp>
      <p:sp>
        <p:nvSpPr>
          <p:cNvPr id="5" name="Téglalap 4"/>
          <p:cNvSpPr/>
          <p:nvPr/>
        </p:nvSpPr>
        <p:spPr>
          <a:xfrm>
            <a:off x="128464" y="1211262"/>
            <a:ext cx="5544616" cy="538609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hu-HU" sz="2000" dirty="0">
                <a:latin typeface="+mj-lt"/>
              </a:rPr>
              <a:t>A virtuális </a:t>
            </a:r>
            <a:r>
              <a:rPr lang="hu-HU" sz="2000" dirty="0" err="1">
                <a:latin typeface="+mj-lt"/>
              </a:rPr>
              <a:t>headsetek</a:t>
            </a:r>
            <a:r>
              <a:rPr lang="hu-HU" sz="2000" dirty="0">
                <a:latin typeface="+mj-lt"/>
              </a:rPr>
              <a:t> megjelenésével már </a:t>
            </a:r>
            <a:r>
              <a:rPr lang="hu-HU" sz="2000" b="1" dirty="0">
                <a:latin typeface="+mj-lt"/>
              </a:rPr>
              <a:t>csupán egy kattintásra vagyunk bármitől</a:t>
            </a:r>
            <a:r>
              <a:rPr lang="hu-HU" sz="2000" dirty="0">
                <a:latin typeface="+mj-lt"/>
              </a:rPr>
              <a:t>, legyen szó távoli helyről, különleges helyszínről vagy </a:t>
            </a:r>
            <a:r>
              <a:rPr lang="hu-HU" sz="2000" dirty="0" smtClean="0">
                <a:latin typeface="+mj-lt"/>
              </a:rPr>
              <a:t>szituációról.</a:t>
            </a:r>
            <a:endParaRPr lang="hu-HU" sz="20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hu-HU" sz="2000" b="1" dirty="0" smtClean="0">
                <a:latin typeface="+mj-lt"/>
              </a:rPr>
              <a:t>Erős </a:t>
            </a:r>
            <a:r>
              <a:rPr lang="hu-HU" sz="2000" b="1" dirty="0">
                <a:latin typeface="+mj-lt"/>
              </a:rPr>
              <a:t>érzelmi élményt </a:t>
            </a:r>
            <a:r>
              <a:rPr lang="hu-HU" sz="2000" dirty="0">
                <a:latin typeface="+mj-lt"/>
              </a:rPr>
              <a:t>nyújt, ami sokkal jobban elraktározódik a diák </a:t>
            </a:r>
            <a:r>
              <a:rPr lang="hu-HU" sz="2000" dirty="0" smtClean="0">
                <a:latin typeface="+mj-lt"/>
              </a:rPr>
              <a:t>memóriájában.</a:t>
            </a:r>
            <a:endParaRPr lang="hu-HU" sz="20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hu-HU" sz="2000" b="1" dirty="0" smtClean="0">
                <a:latin typeface="+mj-lt"/>
              </a:rPr>
              <a:t>Növeli </a:t>
            </a:r>
            <a:r>
              <a:rPr lang="hu-HU" sz="2000" b="1" dirty="0">
                <a:latin typeface="+mj-lt"/>
              </a:rPr>
              <a:t>a motivációt</a:t>
            </a:r>
            <a:r>
              <a:rPr lang="hu-HU" sz="2000" dirty="0">
                <a:latin typeface="+mj-lt"/>
              </a:rPr>
              <a:t>, hiszen izgalmas módon </a:t>
            </a:r>
            <a:r>
              <a:rPr lang="hu-HU" sz="2000" dirty="0" smtClean="0">
                <a:latin typeface="+mj-lt"/>
              </a:rPr>
              <a:t>tanít.</a:t>
            </a:r>
            <a:endParaRPr lang="hu-HU" sz="20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hu-HU" sz="2000" b="1" dirty="0" smtClean="0">
                <a:latin typeface="+mj-lt"/>
              </a:rPr>
              <a:t>Kevesebb </a:t>
            </a:r>
            <a:r>
              <a:rPr lang="hu-HU" sz="2000" b="1" dirty="0">
                <a:latin typeface="+mj-lt"/>
              </a:rPr>
              <a:t>tanulási </a:t>
            </a:r>
            <a:r>
              <a:rPr lang="hu-HU" sz="2000" b="1" dirty="0" smtClean="0">
                <a:latin typeface="+mj-lt"/>
              </a:rPr>
              <a:t>idő.</a:t>
            </a:r>
            <a:endParaRPr lang="hu-HU" sz="2000" b="1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hu-HU" sz="2000" b="1" dirty="0" smtClean="0">
                <a:latin typeface="+mj-lt"/>
              </a:rPr>
              <a:t>Bármilyen </a:t>
            </a:r>
            <a:r>
              <a:rPr lang="hu-HU" sz="2000" b="1" dirty="0">
                <a:latin typeface="+mj-lt"/>
              </a:rPr>
              <a:t>emberi tevékenységet </a:t>
            </a:r>
            <a:r>
              <a:rPr lang="hu-HU" sz="2000" dirty="0">
                <a:latin typeface="+mj-lt"/>
              </a:rPr>
              <a:t>lehet </a:t>
            </a:r>
            <a:r>
              <a:rPr lang="hu-HU" sz="2000" dirty="0" smtClean="0">
                <a:latin typeface="+mj-lt"/>
              </a:rPr>
              <a:t>szimulálni.</a:t>
            </a:r>
            <a:endParaRPr lang="hu-HU" sz="20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hu-HU" sz="2000" b="1" dirty="0" smtClean="0">
                <a:latin typeface="+mj-lt"/>
              </a:rPr>
              <a:t>Kevesebb </a:t>
            </a:r>
            <a:r>
              <a:rPr lang="hu-HU" sz="2000" b="1" dirty="0">
                <a:latin typeface="+mj-lt"/>
              </a:rPr>
              <a:t>időbe és pénzbe </a:t>
            </a:r>
            <a:r>
              <a:rPr lang="hu-HU" sz="2000" dirty="0" smtClean="0">
                <a:latin typeface="+mj-lt"/>
              </a:rPr>
              <a:t>kerül.</a:t>
            </a:r>
            <a:endParaRPr lang="hu-HU" sz="20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Az </a:t>
            </a:r>
            <a:r>
              <a:rPr lang="hu-HU" sz="2000" b="1" dirty="0">
                <a:latin typeface="+mj-lt"/>
              </a:rPr>
              <a:t>új kultúrákat </a:t>
            </a:r>
            <a:r>
              <a:rPr lang="hu-HU" sz="2000" dirty="0">
                <a:latin typeface="+mj-lt"/>
              </a:rPr>
              <a:t>könnyebb így megismerni.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104" y="956233"/>
            <a:ext cx="3751512" cy="2185347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104" y="3213433"/>
            <a:ext cx="3744598" cy="1962169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3" t="26719" r="6131" b="25659"/>
          <a:stretch/>
        </p:blipFill>
        <p:spPr>
          <a:xfrm>
            <a:off x="5896018" y="5229462"/>
            <a:ext cx="3744598" cy="152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9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Mesterséges </a:t>
            </a:r>
            <a:r>
              <a:rPr lang="hu-HU" sz="3200" dirty="0" smtClean="0"/>
              <a:t>intelligencia I</a:t>
            </a:r>
            <a:endParaRPr lang="hu-HU" sz="3200" dirty="0"/>
          </a:p>
        </p:txBody>
      </p:sp>
      <p:sp>
        <p:nvSpPr>
          <p:cNvPr id="7" name="Téglalap 6"/>
          <p:cNvSpPr/>
          <p:nvPr/>
        </p:nvSpPr>
        <p:spPr>
          <a:xfrm>
            <a:off x="220905" y="1052736"/>
            <a:ext cx="9268599" cy="508446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endParaRPr lang="hu-HU" sz="2000" b="1" u="sng" dirty="0">
              <a:latin typeface="+mj-lt"/>
            </a:endParaRPr>
          </a:p>
          <a:p>
            <a:pPr algn="just">
              <a:spcBef>
                <a:spcPct val="20000"/>
              </a:spcBef>
              <a:spcAft>
                <a:spcPts val="600"/>
              </a:spcAft>
            </a:pPr>
            <a:endParaRPr lang="hu-HU" sz="2000" b="1" u="sng" dirty="0">
              <a:latin typeface="+mj-lt"/>
            </a:endParaRPr>
          </a:p>
          <a:p>
            <a:pPr algn="just">
              <a:spcBef>
                <a:spcPct val="20000"/>
              </a:spcBef>
              <a:spcAft>
                <a:spcPts val="600"/>
              </a:spcAft>
            </a:pPr>
            <a:endParaRPr lang="hu-HU" sz="2000" b="1" u="sng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b="1" dirty="0">
                <a:latin typeface="+mj-lt"/>
              </a:rPr>
              <a:t>Segíti az oktatók munkáját:</a:t>
            </a: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kiszűrik a lemaradt tanulókat</a:t>
            </a: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a jól teljesítőknek további kihívásokat ajánlanak</a:t>
            </a: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új, kreatív eszközöket és játékokat alakítanak ki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Például: </a:t>
            </a:r>
            <a:r>
              <a:rPr lang="hu-HU" sz="2200" b="1" dirty="0">
                <a:latin typeface="+mj-lt"/>
              </a:rPr>
              <a:t>Siri</a:t>
            </a:r>
            <a:r>
              <a:rPr lang="hu-HU" sz="2200" dirty="0">
                <a:latin typeface="+mj-lt"/>
              </a:rPr>
              <a:t> (az Apple „személyi </a:t>
            </a:r>
            <a:r>
              <a:rPr lang="hu-HU" sz="2200" dirty="0" err="1">
                <a:latin typeface="+mj-lt"/>
              </a:rPr>
              <a:t>aszisztense</a:t>
            </a:r>
            <a:r>
              <a:rPr lang="hu-HU" sz="2200" dirty="0">
                <a:latin typeface="+mj-lt"/>
              </a:rPr>
              <a:t>”)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Hátrány: a </a:t>
            </a:r>
            <a:r>
              <a:rPr lang="hu-HU" sz="2200" b="1" dirty="0">
                <a:latin typeface="+mj-lt"/>
              </a:rPr>
              <a:t>szocializáció hiánya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hu-HU" sz="2000" dirty="0">
              <a:latin typeface="+mj-lt"/>
            </a:endParaRPr>
          </a:p>
          <a:p>
            <a:pPr lvl="1" algn="just">
              <a:spcBef>
                <a:spcPct val="20000"/>
              </a:spcBef>
              <a:spcAft>
                <a:spcPts val="600"/>
              </a:spcAft>
            </a:pPr>
            <a:endParaRPr lang="hu-HU" sz="2000" dirty="0">
              <a:latin typeface="+mj-lt"/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297673" y="1052736"/>
            <a:ext cx="9268599" cy="110799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200" b="1" dirty="0">
                <a:solidFill>
                  <a:srgbClr val="C00000"/>
                </a:solidFill>
                <a:latin typeface="+mj-lt"/>
              </a:rPr>
              <a:t>Mesterséges intelligencia alatt azt értjük, hogy egy számítógépes rendszer ugyanolyan módon vagy még jobban tud teljesíteni, mint az emberi intelligencia.</a:t>
            </a: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383" y="2739750"/>
            <a:ext cx="2523889" cy="1710439"/>
          </a:xfrm>
          <a:prstGeom prst="rect">
            <a:avLst/>
          </a:prstGeom>
        </p:spPr>
      </p:pic>
      <p:pic>
        <p:nvPicPr>
          <p:cNvPr id="14" name="Kép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3" t="59745" r="15347"/>
          <a:stretch/>
        </p:blipFill>
        <p:spPr>
          <a:xfrm>
            <a:off x="4736976" y="5020385"/>
            <a:ext cx="4829296" cy="156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97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0" y="15446"/>
            <a:ext cx="9906000" cy="745758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Mesterséges </a:t>
            </a:r>
            <a:r>
              <a:rPr lang="hu-HU" sz="3200" dirty="0" smtClean="0"/>
              <a:t>intelligencia II</a:t>
            </a:r>
            <a:endParaRPr lang="hu-HU" sz="3200" dirty="0"/>
          </a:p>
        </p:txBody>
      </p:sp>
      <p:sp>
        <p:nvSpPr>
          <p:cNvPr id="5" name="Téglalap 4"/>
          <p:cNvSpPr/>
          <p:nvPr/>
        </p:nvSpPr>
        <p:spPr>
          <a:xfrm>
            <a:off x="128464" y="948633"/>
            <a:ext cx="6166412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b="1" dirty="0">
                <a:latin typeface="+mj-lt"/>
              </a:rPr>
              <a:t>Kyle Wagner </a:t>
            </a:r>
            <a:r>
              <a:rPr lang="hu-HU" sz="2200" dirty="0">
                <a:latin typeface="+mj-lt"/>
              </a:rPr>
              <a:t>szerint a </a:t>
            </a:r>
            <a:r>
              <a:rPr lang="hu-HU" sz="2200" b="1" dirty="0">
                <a:latin typeface="+mj-lt"/>
              </a:rPr>
              <a:t>mesterséges intelligencia</a:t>
            </a:r>
            <a:r>
              <a:rPr lang="hu-HU" sz="2200" dirty="0">
                <a:latin typeface="+mj-lt"/>
              </a:rPr>
              <a:t> </a:t>
            </a:r>
            <a:r>
              <a:rPr lang="hu-HU" sz="2200" b="1" dirty="0">
                <a:latin typeface="+mj-lt"/>
              </a:rPr>
              <a:t>öt területen</a:t>
            </a:r>
            <a:r>
              <a:rPr lang="hu-HU" sz="2200" dirty="0">
                <a:latin typeface="+mj-lt"/>
              </a:rPr>
              <a:t> gyakorol közvetlen hatást az oktatásra: </a:t>
            </a:r>
          </a:p>
          <a:p>
            <a:pPr marL="457200" indent="-457200" algn="just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hu-HU" sz="2000" dirty="0" smtClean="0">
                <a:latin typeface="+mj-lt"/>
              </a:rPr>
              <a:t>A </a:t>
            </a:r>
            <a:r>
              <a:rPr lang="hu-HU" sz="2000" dirty="0">
                <a:latin typeface="+mj-lt"/>
              </a:rPr>
              <a:t>frontális oktatás helyett a </a:t>
            </a:r>
            <a:r>
              <a:rPr lang="hu-HU" sz="2000" b="1" dirty="0" err="1">
                <a:latin typeface="+mj-lt"/>
              </a:rPr>
              <a:t>mentorálás</a:t>
            </a:r>
            <a:r>
              <a:rPr lang="hu-HU" sz="2000" b="1" dirty="0">
                <a:latin typeface="+mj-lt"/>
              </a:rPr>
              <a:t> kap </a:t>
            </a:r>
            <a:r>
              <a:rPr lang="hu-HU" sz="2000" b="1" dirty="0" smtClean="0">
                <a:latin typeface="+mj-lt"/>
              </a:rPr>
              <a:t>hangsúlyt. </a:t>
            </a:r>
            <a:endParaRPr lang="hu-HU" sz="2000" b="1" dirty="0">
              <a:latin typeface="+mj-lt"/>
            </a:endParaRPr>
          </a:p>
          <a:p>
            <a:pPr marL="457200" indent="-457200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hu-HU" sz="2000" dirty="0" smtClean="0">
                <a:latin typeface="+mj-lt"/>
              </a:rPr>
              <a:t>A </a:t>
            </a:r>
            <a:r>
              <a:rPr lang="hu-HU" sz="2000" b="1" dirty="0">
                <a:latin typeface="+mj-lt"/>
              </a:rPr>
              <a:t>tanárok</a:t>
            </a:r>
            <a:r>
              <a:rPr lang="hu-HU" sz="2000" dirty="0">
                <a:latin typeface="+mj-lt"/>
              </a:rPr>
              <a:t> </a:t>
            </a:r>
            <a:r>
              <a:rPr lang="hu-HU" sz="2000" dirty="0" smtClean="0">
                <a:latin typeface="+mj-lt"/>
              </a:rPr>
              <a:t>tartalomgyártókból </a:t>
            </a:r>
            <a:r>
              <a:rPr lang="hu-HU" sz="2000" b="1" dirty="0">
                <a:latin typeface="+mj-lt"/>
              </a:rPr>
              <a:t>élménygyártókká</a:t>
            </a:r>
            <a:r>
              <a:rPr lang="hu-HU" sz="2000" dirty="0">
                <a:latin typeface="+mj-lt"/>
              </a:rPr>
              <a:t> </a:t>
            </a:r>
            <a:r>
              <a:rPr lang="hu-HU" sz="2000" dirty="0" smtClean="0">
                <a:latin typeface="+mj-lt"/>
              </a:rPr>
              <a:t>válnak. </a:t>
            </a:r>
            <a:endParaRPr lang="hu-HU" sz="2000" dirty="0">
              <a:latin typeface="+mj-lt"/>
            </a:endParaRPr>
          </a:p>
          <a:p>
            <a:pPr marL="457200" indent="-457200" algn="just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hu-HU" sz="2000" dirty="0" smtClean="0">
                <a:latin typeface="+mj-lt"/>
              </a:rPr>
              <a:t>Elkülönült </a:t>
            </a:r>
            <a:r>
              <a:rPr lang="hu-HU" sz="2000" dirty="0">
                <a:latin typeface="+mj-lt"/>
              </a:rPr>
              <a:t>osztályok és évfolyamok szerepét  </a:t>
            </a:r>
            <a:r>
              <a:rPr lang="hu-HU" sz="2000" b="1" dirty="0">
                <a:latin typeface="+mj-lt"/>
              </a:rPr>
              <a:t>virtuális hálózatok </a:t>
            </a:r>
            <a:r>
              <a:rPr lang="hu-HU" sz="2000" dirty="0">
                <a:latin typeface="+mj-lt"/>
              </a:rPr>
              <a:t>veszik </a:t>
            </a:r>
            <a:r>
              <a:rPr lang="hu-HU" sz="2000" dirty="0" smtClean="0">
                <a:latin typeface="+mj-lt"/>
              </a:rPr>
              <a:t>át. </a:t>
            </a:r>
            <a:endParaRPr lang="hu-HU" sz="2000" dirty="0">
              <a:latin typeface="+mj-lt"/>
            </a:endParaRPr>
          </a:p>
          <a:p>
            <a:pPr marL="457200" indent="-457200" algn="just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hu-HU" sz="2000" dirty="0" smtClean="0">
                <a:latin typeface="+mj-lt"/>
              </a:rPr>
              <a:t>Tankönyvek </a:t>
            </a:r>
            <a:r>
              <a:rPr lang="hu-HU" sz="2000" dirty="0">
                <a:latin typeface="+mj-lt"/>
              </a:rPr>
              <a:t>és fix tantervek helyett </a:t>
            </a:r>
            <a:r>
              <a:rPr lang="hu-HU" sz="2000" b="1" dirty="0">
                <a:latin typeface="+mj-lt"/>
              </a:rPr>
              <a:t>egyénekre szabott, rugalmas folyamatok </a:t>
            </a:r>
            <a:r>
              <a:rPr lang="hu-HU" sz="2000" dirty="0">
                <a:latin typeface="+mj-lt"/>
              </a:rPr>
              <a:t>szerint zajlik az </a:t>
            </a:r>
            <a:r>
              <a:rPr lang="hu-HU" sz="2000" dirty="0" smtClean="0">
                <a:latin typeface="+mj-lt"/>
              </a:rPr>
              <a:t>oktatás. </a:t>
            </a:r>
            <a:endParaRPr lang="hu-HU" sz="2000" dirty="0">
              <a:latin typeface="+mj-lt"/>
            </a:endParaRPr>
          </a:p>
          <a:p>
            <a:pPr marL="457200" indent="-457200" algn="just">
              <a:spcBef>
                <a:spcPct val="20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hu-HU" sz="2000" dirty="0" smtClean="0">
                <a:latin typeface="+mj-lt"/>
              </a:rPr>
              <a:t>A </a:t>
            </a:r>
            <a:r>
              <a:rPr lang="hu-HU" sz="2000" dirty="0">
                <a:latin typeface="+mj-lt"/>
              </a:rPr>
              <a:t>hierarchikus szervezés helyett oldalirányba kinyíló </a:t>
            </a:r>
            <a:r>
              <a:rPr lang="hu-HU" sz="2000" b="1" dirty="0">
                <a:latin typeface="+mj-lt"/>
              </a:rPr>
              <a:t>globális hálózatok irányítanak.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AF8D10A-DB7B-487E-A49F-2A3222EF23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168" y="1064477"/>
            <a:ext cx="3142076" cy="164884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CCBE5966-7D10-4DF3-8E15-8C0128C860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999" y="3002683"/>
            <a:ext cx="3142076" cy="1724423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6AD9DA6A-C01F-4645-9E3E-4CDF63DAD4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999" y="5016464"/>
            <a:ext cx="3142076" cy="145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394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3 D nyomtató és személyre szabott oktatás</a:t>
            </a:r>
          </a:p>
        </p:txBody>
      </p:sp>
      <p:sp>
        <p:nvSpPr>
          <p:cNvPr id="5" name="Téglalap 4"/>
          <p:cNvSpPr/>
          <p:nvPr/>
        </p:nvSpPr>
        <p:spPr>
          <a:xfrm>
            <a:off x="200472" y="1340768"/>
            <a:ext cx="5668199" cy="17697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>
                <a:latin typeface="+mj-lt"/>
              </a:rPr>
              <a:t>A diákok </a:t>
            </a:r>
            <a:r>
              <a:rPr lang="hu-HU" sz="2000" b="1" dirty="0">
                <a:latin typeface="+mj-lt"/>
              </a:rPr>
              <a:t>kézzel fogható </a:t>
            </a:r>
            <a:r>
              <a:rPr lang="hu-HU" sz="2000" dirty="0">
                <a:latin typeface="+mj-lt"/>
              </a:rPr>
              <a:t>dolgokat hoznak létre, így </a:t>
            </a:r>
            <a:r>
              <a:rPr lang="hu-HU" sz="2000" b="1" dirty="0">
                <a:latin typeface="+mj-lt"/>
              </a:rPr>
              <a:t>könnyebben felkészülnek a jövőbeli </a:t>
            </a:r>
            <a:r>
              <a:rPr lang="hu-HU" sz="2000" b="1" dirty="0" smtClean="0">
                <a:latin typeface="+mj-lt"/>
              </a:rPr>
              <a:t>kihívásokra.</a:t>
            </a:r>
            <a:endParaRPr lang="hu-HU" sz="2000" b="1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Például</a:t>
            </a:r>
            <a:r>
              <a:rPr lang="hu-HU" sz="2000" dirty="0">
                <a:latin typeface="+mj-lt"/>
              </a:rPr>
              <a:t>: </a:t>
            </a:r>
            <a:r>
              <a:rPr lang="hu-HU" sz="2000" b="1" dirty="0">
                <a:latin typeface="+mj-lt"/>
              </a:rPr>
              <a:t>atomok modellezése</a:t>
            </a:r>
            <a:r>
              <a:rPr lang="hu-HU" sz="2000" dirty="0">
                <a:latin typeface="+mj-lt"/>
              </a:rPr>
              <a:t>, </a:t>
            </a:r>
            <a:r>
              <a:rPr lang="hu-HU" sz="2000" b="1" dirty="0">
                <a:latin typeface="+mj-lt"/>
              </a:rPr>
              <a:t>életnagyságú szervek nyomtatása.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36" y="864340"/>
            <a:ext cx="2771429" cy="3212732"/>
          </a:xfrm>
          <a:prstGeom prst="rect">
            <a:avLst/>
          </a:prstGeom>
        </p:spPr>
      </p:pic>
      <p:sp>
        <p:nvSpPr>
          <p:cNvPr id="7" name="Téglalap 6"/>
          <p:cNvSpPr/>
          <p:nvPr/>
        </p:nvSpPr>
        <p:spPr>
          <a:xfrm>
            <a:off x="373305" y="3870318"/>
            <a:ext cx="580383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000" b="1" u="sng" dirty="0">
                <a:latin typeface="+mj-lt"/>
              </a:rPr>
              <a:t>Személyre szabott oktatás:</a:t>
            </a: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59" y="4531136"/>
            <a:ext cx="3164077" cy="2199563"/>
          </a:xfrm>
          <a:prstGeom prst="rect">
            <a:avLst/>
          </a:prstGeom>
        </p:spPr>
      </p:pic>
      <p:sp>
        <p:nvSpPr>
          <p:cNvPr id="9" name="Téglalap 8"/>
          <p:cNvSpPr/>
          <p:nvPr/>
        </p:nvSpPr>
        <p:spPr>
          <a:xfrm>
            <a:off x="3944888" y="4505632"/>
            <a:ext cx="5668199" cy="20774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>
                <a:latin typeface="+mj-lt"/>
              </a:rPr>
              <a:t>Olyan módszer, amely </a:t>
            </a:r>
            <a:r>
              <a:rPr lang="hu-HU" sz="2000" b="1" dirty="0">
                <a:latin typeface="+mj-lt"/>
              </a:rPr>
              <a:t>meghatározza a tanulás ütemét és stratégiáját </a:t>
            </a:r>
            <a:r>
              <a:rPr lang="hu-HU" sz="2000" dirty="0">
                <a:latin typeface="+mj-lt"/>
              </a:rPr>
              <a:t>úgy, hogy az a lehető legjobban alkalmazkodjon az adott </a:t>
            </a:r>
            <a:r>
              <a:rPr lang="hu-HU" sz="2000" dirty="0" smtClean="0">
                <a:latin typeface="+mj-lt"/>
              </a:rPr>
              <a:t>személyhez.</a:t>
            </a:r>
            <a:endParaRPr lang="hu-HU" sz="20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A </a:t>
            </a:r>
            <a:r>
              <a:rPr lang="hu-HU" sz="2000" b="1" dirty="0">
                <a:latin typeface="+mj-lt"/>
              </a:rPr>
              <a:t>személyre helyezi a hangsúlyt </a:t>
            </a:r>
            <a:r>
              <a:rPr lang="hu-HU" sz="2000" dirty="0">
                <a:latin typeface="+mj-lt"/>
              </a:rPr>
              <a:t>az általános tananyag helyett</a:t>
            </a:r>
            <a:r>
              <a:rPr lang="hu-HU" sz="2000" dirty="0" smtClean="0">
                <a:latin typeface="+mj-lt"/>
              </a:rPr>
              <a:t>.</a:t>
            </a:r>
            <a:endParaRPr lang="hu-HU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6137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1E6538FF-DBAA-4DDD-BE9E-742699277FA3}"/>
              </a:ext>
            </a:extLst>
          </p:cNvPr>
          <p:cNvSpPr txBox="1"/>
          <p:nvPr/>
        </p:nvSpPr>
        <p:spPr>
          <a:xfrm>
            <a:off x="488950" y="1268760"/>
            <a:ext cx="9001125" cy="3060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dirty="0"/>
          </a:p>
        </p:txBody>
      </p:sp>
      <p:sp>
        <p:nvSpPr>
          <p:cNvPr id="54274" name="Titel 1">
            <a:extLst>
              <a:ext uri="{FF2B5EF4-FFF2-40B4-BE49-F238E27FC236}">
                <a16:creationId xmlns:a16="http://schemas.microsoft.com/office/drawing/2014/main" id="{19FC775E-E591-4DF5-8FCB-D429D64F5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2588"/>
            <a:ext cx="9906000" cy="742711"/>
          </a:xfrm>
          <a:solidFill>
            <a:srgbClr val="FFFFCC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>
            <a:normAutofit fontScale="9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hu-HU" altLang="en-US" b="1" dirty="0">
                <a:solidFill>
                  <a:srgbClr val="006600"/>
                </a:solidFill>
                <a:cs typeface="Arial" panose="020B0604020202020204" pitchFamily="34" charset="0"/>
              </a:rPr>
              <a:t>Evolúció vagy revolúció megy végbe a </a:t>
            </a:r>
            <a:r>
              <a:rPr lang="hu-HU" altLang="en-US" b="1" dirty="0" smtClean="0">
                <a:solidFill>
                  <a:srgbClr val="006600"/>
                </a:solidFill>
                <a:cs typeface="Arial" panose="020B0604020202020204" pitchFamily="34" charset="0"/>
              </a:rPr>
              <a:t>gazdaságban</a:t>
            </a:r>
            <a:r>
              <a:rPr lang="de-DE" altLang="en-US" b="1" dirty="0" smtClean="0">
                <a:solidFill>
                  <a:srgbClr val="006600"/>
                </a:solidFill>
                <a:cs typeface="Arial" panose="020B0604020202020204" pitchFamily="34" charset="0"/>
              </a:rPr>
              <a:t>? </a:t>
            </a:r>
            <a:endParaRPr lang="en-GB" altLang="en-US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  <p:sp>
        <p:nvSpPr>
          <p:cNvPr id="28677" name="Freeform 7"/>
          <p:cNvSpPr>
            <a:spLocks/>
          </p:cNvSpPr>
          <p:nvPr/>
        </p:nvSpPr>
        <p:spPr bwMode="auto">
          <a:xfrm>
            <a:off x="488950" y="1770063"/>
            <a:ext cx="9001125" cy="4370387"/>
          </a:xfrm>
          <a:custGeom>
            <a:avLst/>
            <a:gdLst>
              <a:gd name="T0" fmla="*/ 2147483646 w 10000"/>
              <a:gd name="T1" fmla="*/ 2147483646 h 10000"/>
              <a:gd name="T2" fmla="*/ 2147483646 w 10000"/>
              <a:gd name="T3" fmla="*/ 0 h 10000"/>
              <a:gd name="T4" fmla="*/ 2147483646 w 10000"/>
              <a:gd name="T5" fmla="*/ 0 h 10000"/>
              <a:gd name="T6" fmla="*/ 2147483646 w 10000"/>
              <a:gd name="T7" fmla="*/ 2147483646 h 10000"/>
              <a:gd name="T8" fmla="*/ 0 w 10000"/>
              <a:gd name="T9" fmla="*/ 2147483646 h 10000"/>
              <a:gd name="T10" fmla="*/ 0 w 10000"/>
              <a:gd name="T11" fmla="*/ 2147483646 h 10000"/>
              <a:gd name="T12" fmla="*/ 2147483646 w 10000"/>
              <a:gd name="T13" fmla="*/ 2147483646 h 10000"/>
              <a:gd name="T14" fmla="*/ 2147483646 w 10000"/>
              <a:gd name="T15" fmla="*/ 2147483646 h 10000"/>
              <a:gd name="T16" fmla="*/ 2147483646 w 10000"/>
              <a:gd name="T17" fmla="*/ 2147483646 h 10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00" h="10000">
                <a:moveTo>
                  <a:pt x="10000" y="5198"/>
                </a:moveTo>
                <a:lnTo>
                  <a:pt x="9784" y="0"/>
                </a:lnTo>
                <a:lnTo>
                  <a:pt x="9119" y="0"/>
                </a:lnTo>
                <a:cubicBezTo>
                  <a:pt x="9050" y="1733"/>
                  <a:pt x="8992" y="4040"/>
                  <a:pt x="8923" y="5773"/>
                </a:cubicBezTo>
                <a:lnTo>
                  <a:pt x="0" y="5791"/>
                </a:lnTo>
                <a:lnTo>
                  <a:pt x="0" y="10000"/>
                </a:lnTo>
                <a:lnTo>
                  <a:pt x="10000" y="10000"/>
                </a:lnTo>
                <a:lnTo>
                  <a:pt x="10000" y="5198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2" name="Rectangle 8">
            <a:extLst>
              <a:ext uri="{FF2B5EF4-FFF2-40B4-BE49-F238E27FC236}">
                <a16:creationId xmlns:a16="http://schemas.microsoft.com/office/drawing/2014/main" id="{17301ED8-8265-4B98-B39C-7EA2EA62D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313" y="3570288"/>
            <a:ext cx="1987550" cy="1525587"/>
          </a:xfrm>
          <a:prstGeom prst="rect">
            <a:avLst/>
          </a:prstGeom>
          <a:solidFill>
            <a:srgbClr val="E5E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2400" dirty="0">
              <a:latin typeface="+mn-lt"/>
            </a:endParaRPr>
          </a:p>
        </p:txBody>
      </p:sp>
      <p:sp>
        <p:nvSpPr>
          <p:cNvPr id="28679" name="Rectangle 9"/>
          <p:cNvSpPr>
            <a:spLocks noChangeArrowheads="1"/>
          </p:cNvSpPr>
          <p:nvPr/>
        </p:nvSpPr>
        <p:spPr bwMode="auto">
          <a:xfrm>
            <a:off x="2963863" y="3290888"/>
            <a:ext cx="1681162" cy="1804987"/>
          </a:xfrm>
          <a:prstGeom prst="rect">
            <a:avLst/>
          </a:prstGeom>
          <a:solidFill>
            <a:srgbClr val="C2C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3200">
              <a:latin typeface="Times New Roman" panose="02020603050405020304" pitchFamily="18" charset="0"/>
            </a:endParaRPr>
          </a:p>
        </p:txBody>
      </p:sp>
      <p:sp>
        <p:nvSpPr>
          <p:cNvPr id="28680" name="Rectangle 10"/>
          <p:cNvSpPr>
            <a:spLocks noChangeArrowheads="1"/>
          </p:cNvSpPr>
          <p:nvPr/>
        </p:nvSpPr>
        <p:spPr bwMode="auto">
          <a:xfrm>
            <a:off x="4645025" y="3000375"/>
            <a:ext cx="1682750" cy="2095500"/>
          </a:xfrm>
          <a:prstGeom prst="rect">
            <a:avLst/>
          </a:prstGeom>
          <a:solidFill>
            <a:srgbClr val="7F9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3200">
              <a:latin typeface="Times New Roman" panose="02020603050405020304" pitchFamily="18" charset="0"/>
            </a:endParaRPr>
          </a:p>
        </p:txBody>
      </p:sp>
      <p:sp>
        <p:nvSpPr>
          <p:cNvPr id="28681" name="Rectangle 11"/>
          <p:cNvSpPr>
            <a:spLocks noChangeArrowheads="1"/>
          </p:cNvSpPr>
          <p:nvPr/>
        </p:nvSpPr>
        <p:spPr bwMode="auto">
          <a:xfrm>
            <a:off x="6321152" y="2679700"/>
            <a:ext cx="1682750" cy="2416175"/>
          </a:xfrm>
          <a:prstGeom prst="rect">
            <a:avLst/>
          </a:prstGeom>
          <a:solidFill>
            <a:srgbClr val="4C73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3200">
              <a:latin typeface="Times New Roman" panose="02020603050405020304" pitchFamily="18" charset="0"/>
            </a:endParaRPr>
          </a:p>
        </p:txBody>
      </p:sp>
      <p:grpSp>
        <p:nvGrpSpPr>
          <p:cNvPr id="30" name="Group 2360">
            <a:extLst>
              <a:ext uri="{FF2B5EF4-FFF2-40B4-BE49-F238E27FC236}">
                <a16:creationId xmlns:a16="http://schemas.microsoft.com/office/drawing/2014/main" id="{A94CF96C-E263-4A8D-908B-4BE0E579FC69}"/>
              </a:ext>
            </a:extLst>
          </p:cNvPr>
          <p:cNvGrpSpPr/>
          <p:nvPr/>
        </p:nvGrpSpPr>
        <p:grpSpPr>
          <a:xfrm>
            <a:off x="1439917" y="2301766"/>
            <a:ext cx="1199253" cy="1171194"/>
            <a:chOff x="2258441" y="3344304"/>
            <a:chExt cx="579817" cy="585927"/>
          </a:xfrm>
          <a:solidFill>
            <a:schemeClr val="tx2"/>
          </a:solidFill>
        </p:grpSpPr>
        <p:sp>
          <p:nvSpPr>
            <p:cNvPr id="34" name="Rectangle 12">
              <a:extLst>
                <a:ext uri="{FF2B5EF4-FFF2-40B4-BE49-F238E27FC236}">
                  <a16:creationId xmlns:a16="http://schemas.microsoft.com/office/drawing/2014/main" id="{4826E003-BE24-46CF-9C38-AED627393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848" y="3386461"/>
              <a:ext cx="48878" cy="5437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971D51C6-40BD-4643-B25E-FC3F76BE9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7868" y="3393793"/>
              <a:ext cx="339092" cy="99589"/>
            </a:xfrm>
            <a:custGeom>
              <a:avLst/>
              <a:gdLst>
                <a:gd name="T0" fmla="*/ 555 w 555"/>
                <a:gd name="T1" fmla="*/ 66 h 163"/>
                <a:gd name="T2" fmla="*/ 12 w 555"/>
                <a:gd name="T3" fmla="*/ 163 h 163"/>
                <a:gd name="T4" fmla="*/ 0 w 555"/>
                <a:gd name="T5" fmla="*/ 97 h 163"/>
                <a:gd name="T6" fmla="*/ 543 w 555"/>
                <a:gd name="T7" fmla="*/ 0 h 163"/>
                <a:gd name="T8" fmla="*/ 555 w 555"/>
                <a:gd name="T9" fmla="*/ 6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163">
                  <a:moveTo>
                    <a:pt x="555" y="66"/>
                  </a:moveTo>
                  <a:lnTo>
                    <a:pt x="12" y="163"/>
                  </a:lnTo>
                  <a:lnTo>
                    <a:pt x="0" y="97"/>
                  </a:lnTo>
                  <a:lnTo>
                    <a:pt x="543" y="0"/>
                  </a:lnTo>
                  <a:lnTo>
                    <a:pt x="55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C152C482-75D5-4CDF-8A8A-90D03EB4A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705" y="3398070"/>
              <a:ext cx="60487" cy="145413"/>
            </a:xfrm>
            <a:custGeom>
              <a:avLst/>
              <a:gdLst>
                <a:gd name="T0" fmla="*/ 34 w 42"/>
                <a:gd name="T1" fmla="*/ 101 h 101"/>
                <a:gd name="T2" fmla="*/ 16 w 42"/>
                <a:gd name="T3" fmla="*/ 0 h 101"/>
                <a:gd name="T4" fmla="*/ 27 w 42"/>
                <a:gd name="T5" fmla="*/ 6 h 101"/>
                <a:gd name="T6" fmla="*/ 42 w 42"/>
                <a:gd name="T7" fmla="*/ 92 h 101"/>
                <a:gd name="T8" fmla="*/ 34 w 4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1">
                  <a:moveTo>
                    <a:pt x="34" y="101"/>
                  </a:moveTo>
                  <a:cubicBezTo>
                    <a:pt x="8" y="77"/>
                    <a:pt x="0" y="32"/>
                    <a:pt x="16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3" y="33"/>
                    <a:pt x="20" y="71"/>
                    <a:pt x="42" y="92"/>
                  </a:cubicBezTo>
                  <a:lnTo>
                    <a:pt x="3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7B122656-8171-4317-BDB7-12B66763F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312" y="3409679"/>
              <a:ext cx="83704" cy="47656"/>
            </a:xfrm>
            <a:custGeom>
              <a:avLst/>
              <a:gdLst>
                <a:gd name="T0" fmla="*/ 128 w 137"/>
                <a:gd name="T1" fmla="*/ 78 h 78"/>
                <a:gd name="T2" fmla="*/ 0 w 137"/>
                <a:gd name="T3" fmla="*/ 19 h 78"/>
                <a:gd name="T4" fmla="*/ 10 w 137"/>
                <a:gd name="T5" fmla="*/ 0 h 78"/>
                <a:gd name="T6" fmla="*/ 137 w 137"/>
                <a:gd name="T7" fmla="*/ 59 h 78"/>
                <a:gd name="T8" fmla="*/ 128 w 137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8">
                  <a:moveTo>
                    <a:pt x="128" y="78"/>
                  </a:moveTo>
                  <a:lnTo>
                    <a:pt x="0" y="19"/>
                  </a:lnTo>
                  <a:lnTo>
                    <a:pt x="10" y="0"/>
                  </a:lnTo>
                  <a:lnTo>
                    <a:pt x="137" y="59"/>
                  </a:lnTo>
                  <a:lnTo>
                    <a:pt x="12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34CB4096-0B81-43CC-9A3A-0387EF91A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9252" y="3461612"/>
              <a:ext cx="69651" cy="69040"/>
            </a:xfrm>
            <a:custGeom>
              <a:avLst/>
              <a:gdLst>
                <a:gd name="T0" fmla="*/ 14 w 114"/>
                <a:gd name="T1" fmla="*/ 113 h 113"/>
                <a:gd name="T2" fmla="*/ 0 w 114"/>
                <a:gd name="T3" fmla="*/ 99 h 113"/>
                <a:gd name="T4" fmla="*/ 99 w 114"/>
                <a:gd name="T5" fmla="*/ 0 h 113"/>
                <a:gd name="T6" fmla="*/ 114 w 114"/>
                <a:gd name="T7" fmla="*/ 14 h 113"/>
                <a:gd name="T8" fmla="*/ 14 w 114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3">
                  <a:moveTo>
                    <a:pt x="14" y="113"/>
                  </a:moveTo>
                  <a:lnTo>
                    <a:pt x="0" y="99"/>
                  </a:lnTo>
                  <a:lnTo>
                    <a:pt x="99" y="0"/>
                  </a:lnTo>
                  <a:lnTo>
                    <a:pt x="114" y="14"/>
                  </a:lnTo>
                  <a:lnTo>
                    <a:pt x="14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967ABC82-DE2E-4854-BED3-FB6254139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4803" y="3344304"/>
              <a:ext cx="61098" cy="144802"/>
            </a:xfrm>
            <a:custGeom>
              <a:avLst/>
              <a:gdLst>
                <a:gd name="T0" fmla="*/ 26 w 42"/>
                <a:gd name="T1" fmla="*/ 100 h 100"/>
                <a:gd name="T2" fmla="*/ 15 w 42"/>
                <a:gd name="T3" fmla="*/ 95 h 100"/>
                <a:gd name="T4" fmla="*/ 0 w 42"/>
                <a:gd name="T5" fmla="*/ 8 h 100"/>
                <a:gd name="T6" fmla="*/ 8 w 42"/>
                <a:gd name="T7" fmla="*/ 0 h 100"/>
                <a:gd name="T8" fmla="*/ 26 w 42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0">
                  <a:moveTo>
                    <a:pt x="26" y="100"/>
                  </a:moveTo>
                  <a:cubicBezTo>
                    <a:pt x="15" y="95"/>
                    <a:pt x="15" y="95"/>
                    <a:pt x="15" y="95"/>
                  </a:cubicBezTo>
                  <a:cubicBezTo>
                    <a:pt x="29" y="68"/>
                    <a:pt x="22" y="29"/>
                    <a:pt x="0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4" y="24"/>
                    <a:pt x="42" y="69"/>
                    <a:pt x="2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81DDAE32-14CD-445E-8001-F3F099717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8979" y="3429841"/>
              <a:ext cx="83704" cy="48878"/>
            </a:xfrm>
            <a:custGeom>
              <a:avLst/>
              <a:gdLst>
                <a:gd name="T0" fmla="*/ 127 w 137"/>
                <a:gd name="T1" fmla="*/ 80 h 80"/>
                <a:gd name="T2" fmla="*/ 0 w 137"/>
                <a:gd name="T3" fmla="*/ 19 h 80"/>
                <a:gd name="T4" fmla="*/ 9 w 137"/>
                <a:gd name="T5" fmla="*/ 0 h 80"/>
                <a:gd name="T6" fmla="*/ 137 w 137"/>
                <a:gd name="T7" fmla="*/ 61 h 80"/>
                <a:gd name="T8" fmla="*/ 127 w 13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0">
                  <a:moveTo>
                    <a:pt x="127" y="80"/>
                  </a:moveTo>
                  <a:lnTo>
                    <a:pt x="0" y="19"/>
                  </a:lnTo>
                  <a:lnTo>
                    <a:pt x="9" y="0"/>
                  </a:lnTo>
                  <a:lnTo>
                    <a:pt x="137" y="61"/>
                  </a:lnTo>
                  <a:lnTo>
                    <a:pt x="127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E929E7A6-F5A4-4731-8EA9-20779CC09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703" y="3355913"/>
              <a:ext cx="69040" cy="70873"/>
            </a:xfrm>
            <a:custGeom>
              <a:avLst/>
              <a:gdLst>
                <a:gd name="T0" fmla="*/ 14 w 113"/>
                <a:gd name="T1" fmla="*/ 116 h 116"/>
                <a:gd name="T2" fmla="*/ 0 w 113"/>
                <a:gd name="T3" fmla="*/ 102 h 116"/>
                <a:gd name="T4" fmla="*/ 99 w 113"/>
                <a:gd name="T5" fmla="*/ 0 h 116"/>
                <a:gd name="T6" fmla="*/ 113 w 113"/>
                <a:gd name="T7" fmla="*/ 14 h 116"/>
                <a:gd name="T8" fmla="*/ 14 w 113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6">
                  <a:moveTo>
                    <a:pt x="14" y="116"/>
                  </a:moveTo>
                  <a:lnTo>
                    <a:pt x="0" y="102"/>
                  </a:lnTo>
                  <a:lnTo>
                    <a:pt x="99" y="0"/>
                  </a:lnTo>
                  <a:lnTo>
                    <a:pt x="113" y="14"/>
                  </a:lnTo>
                  <a:lnTo>
                    <a:pt x="14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49" name="Rectangle 20">
              <a:extLst>
                <a:ext uri="{FF2B5EF4-FFF2-40B4-BE49-F238E27FC236}">
                  <a16:creationId xmlns:a16="http://schemas.microsoft.com/office/drawing/2014/main" id="{522450F8-AF09-433A-8AF1-8CCB5DC37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6197" y="3526375"/>
              <a:ext cx="10387" cy="4038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id="{1510E3AA-2610-4590-8207-7BE0E02EA6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1648" y="3565478"/>
              <a:ext cx="98367" cy="122806"/>
            </a:xfrm>
            <a:custGeom>
              <a:avLst/>
              <a:gdLst>
                <a:gd name="T0" fmla="*/ 161 w 161"/>
                <a:gd name="T1" fmla="*/ 201 h 201"/>
                <a:gd name="T2" fmla="*/ 0 w 161"/>
                <a:gd name="T3" fmla="*/ 201 h 201"/>
                <a:gd name="T4" fmla="*/ 0 w 161"/>
                <a:gd name="T5" fmla="*/ 0 h 201"/>
                <a:gd name="T6" fmla="*/ 161 w 161"/>
                <a:gd name="T7" fmla="*/ 0 h 201"/>
                <a:gd name="T8" fmla="*/ 161 w 161"/>
                <a:gd name="T9" fmla="*/ 201 h 201"/>
                <a:gd name="T10" fmla="*/ 24 w 161"/>
                <a:gd name="T11" fmla="*/ 177 h 201"/>
                <a:gd name="T12" fmla="*/ 139 w 161"/>
                <a:gd name="T13" fmla="*/ 177 h 201"/>
                <a:gd name="T14" fmla="*/ 139 w 161"/>
                <a:gd name="T15" fmla="*/ 23 h 201"/>
                <a:gd name="T16" fmla="*/ 24 w 161"/>
                <a:gd name="T17" fmla="*/ 23 h 201"/>
                <a:gd name="T18" fmla="*/ 24 w 161"/>
                <a:gd name="T19" fmla="*/ 17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201">
                  <a:moveTo>
                    <a:pt x="161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201"/>
                  </a:lnTo>
                  <a:close/>
                  <a:moveTo>
                    <a:pt x="24" y="177"/>
                  </a:moveTo>
                  <a:lnTo>
                    <a:pt x="139" y="177"/>
                  </a:lnTo>
                  <a:lnTo>
                    <a:pt x="139" y="23"/>
                  </a:lnTo>
                  <a:lnTo>
                    <a:pt x="24" y="23"/>
                  </a:lnTo>
                  <a:lnTo>
                    <a:pt x="2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1" name="Rectangle 22">
              <a:extLst>
                <a:ext uri="{FF2B5EF4-FFF2-40B4-BE49-F238E27FC236}">
                  <a16:creationId xmlns:a16="http://schemas.microsoft.com/office/drawing/2014/main" id="{E23771F5-288F-42A4-BBFB-B4E8EB4A7B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249" y="3441449"/>
              <a:ext cx="10387" cy="131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2" name="Rectangle 23">
              <a:extLst>
                <a:ext uri="{FF2B5EF4-FFF2-40B4-BE49-F238E27FC236}">
                  <a16:creationId xmlns:a16="http://schemas.microsoft.com/office/drawing/2014/main" id="{2A93E4C5-D610-4A6F-BF2C-A88084120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8917" y="3688284"/>
              <a:ext cx="23217" cy="458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id="{E35BEC6D-DC80-441C-B020-F47F23A11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956" y="3582585"/>
              <a:ext cx="164353" cy="137470"/>
            </a:xfrm>
            <a:custGeom>
              <a:avLst/>
              <a:gdLst>
                <a:gd name="T0" fmla="*/ 94 w 114"/>
                <a:gd name="T1" fmla="*/ 95 h 95"/>
                <a:gd name="T2" fmla="*/ 20 w 114"/>
                <a:gd name="T3" fmla="*/ 95 h 95"/>
                <a:gd name="T4" fmla="*/ 0 w 114"/>
                <a:gd name="T5" fmla="*/ 75 h 95"/>
                <a:gd name="T6" fmla="*/ 0 w 114"/>
                <a:gd name="T7" fmla="*/ 0 h 95"/>
                <a:gd name="T8" fmla="*/ 10 w 114"/>
                <a:gd name="T9" fmla="*/ 0 h 95"/>
                <a:gd name="T10" fmla="*/ 10 w 114"/>
                <a:gd name="T11" fmla="*/ 75 h 95"/>
                <a:gd name="T12" fmla="*/ 20 w 114"/>
                <a:gd name="T13" fmla="*/ 85 h 95"/>
                <a:gd name="T14" fmla="*/ 94 w 114"/>
                <a:gd name="T15" fmla="*/ 85 h 95"/>
                <a:gd name="T16" fmla="*/ 104 w 114"/>
                <a:gd name="T17" fmla="*/ 73 h 95"/>
                <a:gd name="T18" fmla="*/ 114 w 114"/>
                <a:gd name="T19" fmla="*/ 73 h 95"/>
                <a:gd name="T20" fmla="*/ 94 w 114"/>
                <a:gd name="T2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95">
                  <a:moveTo>
                    <a:pt x="94" y="95"/>
                  </a:moveTo>
                  <a:cubicBezTo>
                    <a:pt x="20" y="95"/>
                    <a:pt x="20" y="95"/>
                    <a:pt x="20" y="95"/>
                  </a:cubicBezTo>
                  <a:cubicBezTo>
                    <a:pt x="9" y="95"/>
                    <a:pt x="0" y="86"/>
                    <a:pt x="0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80"/>
                    <a:pt x="14" y="85"/>
                    <a:pt x="20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9" y="85"/>
                    <a:pt x="104" y="78"/>
                    <a:pt x="104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4" y="84"/>
                    <a:pt x="105" y="95"/>
                    <a:pt x="9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id="{93E7E15D-A077-483A-8FFE-87C08F239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5051" y="3721277"/>
              <a:ext cx="230949" cy="199179"/>
            </a:xfrm>
            <a:custGeom>
              <a:avLst/>
              <a:gdLst>
                <a:gd name="T0" fmla="*/ 131 w 160"/>
                <a:gd name="T1" fmla="*/ 33 h 138"/>
                <a:gd name="T2" fmla="*/ 80 w 160"/>
                <a:gd name="T3" fmla="*/ 0 h 138"/>
                <a:gd name="T4" fmla="*/ 29 w 160"/>
                <a:gd name="T5" fmla="*/ 33 h 138"/>
                <a:gd name="T6" fmla="*/ 0 w 160"/>
                <a:gd name="T7" fmla="*/ 33 h 138"/>
                <a:gd name="T8" fmla="*/ 0 w 160"/>
                <a:gd name="T9" fmla="*/ 138 h 138"/>
                <a:gd name="T10" fmla="*/ 160 w 160"/>
                <a:gd name="T11" fmla="*/ 138 h 138"/>
                <a:gd name="T12" fmla="*/ 160 w 160"/>
                <a:gd name="T13" fmla="*/ 33 h 138"/>
                <a:gd name="T14" fmla="*/ 131 w 160"/>
                <a:gd name="T15" fmla="*/ 33 h 138"/>
                <a:gd name="T16" fmla="*/ 124 w 160"/>
                <a:gd name="T17" fmla="*/ 129 h 138"/>
                <a:gd name="T18" fmla="*/ 36 w 160"/>
                <a:gd name="T19" fmla="*/ 129 h 138"/>
                <a:gd name="T20" fmla="*/ 36 w 160"/>
                <a:gd name="T21" fmla="*/ 90 h 138"/>
                <a:gd name="T22" fmla="*/ 36 w 160"/>
                <a:gd name="T23" fmla="*/ 45 h 138"/>
                <a:gd name="T24" fmla="*/ 124 w 160"/>
                <a:gd name="T25" fmla="*/ 45 h 138"/>
                <a:gd name="T26" fmla="*/ 124 w 160"/>
                <a:gd name="T27" fmla="*/ 90 h 138"/>
                <a:gd name="T28" fmla="*/ 124 w 160"/>
                <a:gd name="T29" fmla="*/ 12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138">
                  <a:moveTo>
                    <a:pt x="131" y="33"/>
                  </a:moveTo>
                  <a:cubicBezTo>
                    <a:pt x="122" y="14"/>
                    <a:pt x="103" y="0"/>
                    <a:pt x="80" y="0"/>
                  </a:cubicBezTo>
                  <a:cubicBezTo>
                    <a:pt x="57" y="0"/>
                    <a:pt x="38" y="14"/>
                    <a:pt x="29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0" y="33"/>
                    <a:pt x="160" y="33"/>
                    <a:pt x="160" y="33"/>
                  </a:cubicBezTo>
                  <a:lnTo>
                    <a:pt x="131" y="33"/>
                  </a:lnTo>
                  <a:close/>
                  <a:moveTo>
                    <a:pt x="124" y="129"/>
                  </a:moveTo>
                  <a:cubicBezTo>
                    <a:pt x="36" y="129"/>
                    <a:pt x="36" y="129"/>
                    <a:pt x="36" y="12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90"/>
                    <a:pt x="124" y="90"/>
                    <a:pt x="124" y="90"/>
                  </a:cubicBezTo>
                  <a:lnTo>
                    <a:pt x="124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id="{647DBEB5-D84F-4725-B904-B5841DA7B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4478" y="3808036"/>
              <a:ext cx="72095" cy="100811"/>
            </a:xfrm>
            <a:custGeom>
              <a:avLst/>
              <a:gdLst>
                <a:gd name="T0" fmla="*/ 49 w 50"/>
                <a:gd name="T1" fmla="*/ 38 h 70"/>
                <a:gd name="T2" fmla="*/ 40 w 50"/>
                <a:gd name="T3" fmla="*/ 16 h 70"/>
                <a:gd name="T4" fmla="*/ 35 w 50"/>
                <a:gd name="T5" fmla="*/ 25 h 70"/>
                <a:gd name="T6" fmla="*/ 32 w 50"/>
                <a:gd name="T7" fmla="*/ 15 h 70"/>
                <a:gd name="T8" fmla="*/ 16 w 50"/>
                <a:gd name="T9" fmla="*/ 0 h 70"/>
                <a:gd name="T10" fmla="*/ 8 w 50"/>
                <a:gd name="T11" fmla="*/ 30 h 70"/>
                <a:gd name="T12" fmla="*/ 1 w 50"/>
                <a:gd name="T13" fmla="*/ 43 h 70"/>
                <a:gd name="T14" fmla="*/ 1 w 50"/>
                <a:gd name="T15" fmla="*/ 46 h 70"/>
                <a:gd name="T16" fmla="*/ 19 w 50"/>
                <a:gd name="T17" fmla="*/ 68 h 70"/>
                <a:gd name="T18" fmla="*/ 31 w 50"/>
                <a:gd name="T19" fmla="*/ 68 h 70"/>
                <a:gd name="T20" fmla="*/ 50 w 50"/>
                <a:gd name="T21" fmla="*/ 46 h 70"/>
                <a:gd name="T22" fmla="*/ 49 w 50"/>
                <a:gd name="T23" fmla="*/ 38 h 70"/>
                <a:gd name="T24" fmla="*/ 37 w 50"/>
                <a:gd name="T25" fmla="*/ 53 h 70"/>
                <a:gd name="T26" fmla="*/ 29 w 50"/>
                <a:gd name="T27" fmla="*/ 66 h 70"/>
                <a:gd name="T28" fmla="*/ 22 w 50"/>
                <a:gd name="T29" fmla="*/ 66 h 70"/>
                <a:gd name="T30" fmla="*/ 13 w 50"/>
                <a:gd name="T31" fmla="*/ 51 h 70"/>
                <a:gd name="T32" fmla="*/ 13 w 50"/>
                <a:gd name="T33" fmla="*/ 50 h 70"/>
                <a:gd name="T34" fmla="*/ 18 w 50"/>
                <a:gd name="T35" fmla="*/ 40 h 70"/>
                <a:gd name="T36" fmla="*/ 20 w 50"/>
                <a:gd name="T37" fmla="*/ 44 h 70"/>
                <a:gd name="T38" fmla="*/ 22 w 50"/>
                <a:gd name="T39" fmla="*/ 39 h 70"/>
                <a:gd name="T40" fmla="*/ 30 w 50"/>
                <a:gd name="T41" fmla="*/ 31 h 70"/>
                <a:gd name="T42" fmla="*/ 34 w 50"/>
                <a:gd name="T43" fmla="*/ 47 h 70"/>
                <a:gd name="T44" fmla="*/ 36 w 50"/>
                <a:gd name="T45" fmla="*/ 50 h 70"/>
                <a:gd name="T46" fmla="*/ 37 w 50"/>
                <a:gd name="T47" fmla="*/ 5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70">
                  <a:moveTo>
                    <a:pt x="49" y="38"/>
                  </a:moveTo>
                  <a:cubicBezTo>
                    <a:pt x="47" y="26"/>
                    <a:pt x="40" y="16"/>
                    <a:pt x="40" y="16"/>
                  </a:cubicBezTo>
                  <a:cubicBezTo>
                    <a:pt x="40" y="23"/>
                    <a:pt x="35" y="25"/>
                    <a:pt x="35" y="25"/>
                  </a:cubicBezTo>
                  <a:cubicBezTo>
                    <a:pt x="36" y="25"/>
                    <a:pt x="34" y="18"/>
                    <a:pt x="32" y="15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22" y="13"/>
                    <a:pt x="12" y="27"/>
                    <a:pt x="8" y="30"/>
                  </a:cubicBezTo>
                  <a:cubicBezTo>
                    <a:pt x="5" y="34"/>
                    <a:pt x="1" y="40"/>
                    <a:pt x="1" y="43"/>
                  </a:cubicBezTo>
                  <a:cubicBezTo>
                    <a:pt x="1" y="44"/>
                    <a:pt x="1" y="45"/>
                    <a:pt x="1" y="46"/>
                  </a:cubicBezTo>
                  <a:cubicBezTo>
                    <a:pt x="0" y="64"/>
                    <a:pt x="19" y="68"/>
                    <a:pt x="19" y="68"/>
                  </a:cubicBezTo>
                  <a:cubicBezTo>
                    <a:pt x="22" y="70"/>
                    <a:pt x="31" y="68"/>
                    <a:pt x="31" y="68"/>
                  </a:cubicBezTo>
                  <a:cubicBezTo>
                    <a:pt x="44" y="64"/>
                    <a:pt x="49" y="55"/>
                    <a:pt x="50" y="46"/>
                  </a:cubicBezTo>
                  <a:cubicBezTo>
                    <a:pt x="50" y="43"/>
                    <a:pt x="50" y="41"/>
                    <a:pt x="49" y="38"/>
                  </a:cubicBezTo>
                  <a:close/>
                  <a:moveTo>
                    <a:pt x="37" y="53"/>
                  </a:moveTo>
                  <a:cubicBezTo>
                    <a:pt x="39" y="63"/>
                    <a:pt x="29" y="66"/>
                    <a:pt x="29" y="66"/>
                  </a:cubicBezTo>
                  <a:cubicBezTo>
                    <a:pt x="27" y="66"/>
                    <a:pt x="22" y="66"/>
                    <a:pt x="22" y="66"/>
                  </a:cubicBezTo>
                  <a:cubicBezTo>
                    <a:pt x="14" y="63"/>
                    <a:pt x="12" y="56"/>
                    <a:pt x="13" y="51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45"/>
                    <a:pt x="18" y="40"/>
                    <a:pt x="18" y="40"/>
                  </a:cubicBezTo>
                  <a:cubicBezTo>
                    <a:pt x="18" y="43"/>
                    <a:pt x="20" y="44"/>
                    <a:pt x="20" y="44"/>
                  </a:cubicBezTo>
                  <a:cubicBezTo>
                    <a:pt x="20" y="44"/>
                    <a:pt x="21" y="41"/>
                    <a:pt x="22" y="39"/>
                  </a:cubicBezTo>
                  <a:cubicBezTo>
                    <a:pt x="26" y="32"/>
                    <a:pt x="30" y="31"/>
                    <a:pt x="30" y="31"/>
                  </a:cubicBezTo>
                  <a:cubicBezTo>
                    <a:pt x="27" y="38"/>
                    <a:pt x="32" y="45"/>
                    <a:pt x="34" y="47"/>
                  </a:cubicBezTo>
                  <a:cubicBezTo>
                    <a:pt x="35" y="48"/>
                    <a:pt x="36" y="49"/>
                    <a:pt x="36" y="50"/>
                  </a:cubicBezTo>
                  <a:cubicBezTo>
                    <a:pt x="37" y="51"/>
                    <a:pt x="37" y="52"/>
                    <a:pt x="3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6" name="Rectangle 27">
              <a:extLst>
                <a:ext uri="{FF2B5EF4-FFF2-40B4-BE49-F238E27FC236}">
                  <a16:creationId xmlns:a16="http://schemas.microsoft.com/office/drawing/2014/main" id="{2F047B17-1A9E-4E8C-94C9-4D4AF999A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441" y="3908847"/>
              <a:ext cx="80649" cy="213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57" name="Rectangle 28">
              <a:extLst>
                <a:ext uri="{FF2B5EF4-FFF2-40B4-BE49-F238E27FC236}">
                  <a16:creationId xmlns:a16="http://schemas.microsoft.com/office/drawing/2014/main" id="{591004B9-1B42-4DE6-869B-B28F2D2F6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524" y="3907625"/>
              <a:ext cx="452734" cy="226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grpSp>
        <p:nvGrpSpPr>
          <p:cNvPr id="58" name="Group 2362">
            <a:extLst>
              <a:ext uri="{FF2B5EF4-FFF2-40B4-BE49-F238E27FC236}">
                <a16:creationId xmlns:a16="http://schemas.microsoft.com/office/drawing/2014/main" id="{80D7C526-8E97-4071-9DDF-C882996A44E9}"/>
              </a:ext>
            </a:extLst>
          </p:cNvPr>
          <p:cNvGrpSpPr/>
          <p:nvPr/>
        </p:nvGrpSpPr>
        <p:grpSpPr>
          <a:xfrm>
            <a:off x="4804449" y="1815751"/>
            <a:ext cx="1266973" cy="1047837"/>
            <a:chOff x="4327821" y="3084639"/>
            <a:chExt cx="680018" cy="505278"/>
          </a:xfrm>
          <a:solidFill>
            <a:schemeClr val="tx2"/>
          </a:solidFill>
        </p:grpSpPr>
        <p:sp>
          <p:nvSpPr>
            <p:cNvPr id="59" name="Freeform 29">
              <a:extLst>
                <a:ext uri="{FF2B5EF4-FFF2-40B4-BE49-F238E27FC236}">
                  <a16:creationId xmlns:a16="http://schemas.microsoft.com/office/drawing/2014/main" id="{E2E9DB56-DEC7-47AF-B830-C7167A4026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7821" y="3084639"/>
              <a:ext cx="680018" cy="505278"/>
            </a:xfrm>
            <a:custGeom>
              <a:avLst/>
              <a:gdLst>
                <a:gd name="T0" fmla="*/ 272 w 471"/>
                <a:gd name="T1" fmla="*/ 228 h 350"/>
                <a:gd name="T2" fmla="*/ 237 w 471"/>
                <a:gd name="T3" fmla="*/ 111 h 350"/>
                <a:gd name="T4" fmla="*/ 379 w 471"/>
                <a:gd name="T5" fmla="*/ 102 h 350"/>
                <a:gd name="T6" fmla="*/ 411 w 471"/>
                <a:gd name="T7" fmla="*/ 140 h 350"/>
                <a:gd name="T8" fmla="*/ 411 w 471"/>
                <a:gd name="T9" fmla="*/ 124 h 350"/>
                <a:gd name="T10" fmla="*/ 445 w 471"/>
                <a:gd name="T11" fmla="*/ 112 h 350"/>
                <a:gd name="T12" fmla="*/ 423 w 471"/>
                <a:gd name="T13" fmla="*/ 84 h 350"/>
                <a:gd name="T14" fmla="*/ 393 w 471"/>
                <a:gd name="T15" fmla="*/ 78 h 350"/>
                <a:gd name="T16" fmla="*/ 258 w 471"/>
                <a:gd name="T17" fmla="*/ 15 h 350"/>
                <a:gd name="T18" fmla="*/ 63 w 471"/>
                <a:gd name="T19" fmla="*/ 0 h 350"/>
                <a:gd name="T20" fmla="*/ 22 w 471"/>
                <a:gd name="T21" fmla="*/ 181 h 350"/>
                <a:gd name="T22" fmla="*/ 0 w 471"/>
                <a:gd name="T23" fmla="*/ 216 h 350"/>
                <a:gd name="T24" fmla="*/ 136 w 471"/>
                <a:gd name="T25" fmla="*/ 350 h 350"/>
                <a:gd name="T26" fmla="*/ 299 w 471"/>
                <a:gd name="T27" fmla="*/ 350 h 350"/>
                <a:gd name="T28" fmla="*/ 272 w 471"/>
                <a:gd name="T29" fmla="*/ 278 h 350"/>
                <a:gd name="T30" fmla="*/ 422 w 471"/>
                <a:gd name="T31" fmla="*/ 342 h 350"/>
                <a:gd name="T32" fmla="*/ 457 w 471"/>
                <a:gd name="T33" fmla="*/ 342 h 350"/>
                <a:gd name="T34" fmla="*/ 471 w 471"/>
                <a:gd name="T35" fmla="*/ 253 h 350"/>
                <a:gd name="T36" fmla="*/ 284 w 471"/>
                <a:gd name="T37" fmla="*/ 23 h 350"/>
                <a:gd name="T38" fmla="*/ 285 w 471"/>
                <a:gd name="T39" fmla="*/ 42 h 350"/>
                <a:gd name="T40" fmla="*/ 275 w 471"/>
                <a:gd name="T41" fmla="*/ 52 h 350"/>
                <a:gd name="T42" fmla="*/ 213 w 471"/>
                <a:gd name="T43" fmla="*/ 67 h 350"/>
                <a:gd name="T44" fmla="*/ 379 w 471"/>
                <a:gd name="T45" fmla="*/ 81 h 350"/>
                <a:gd name="T46" fmla="*/ 371 w 471"/>
                <a:gd name="T47" fmla="*/ 96 h 350"/>
                <a:gd name="T48" fmla="*/ 298 w 471"/>
                <a:gd name="T49" fmla="*/ 34 h 350"/>
                <a:gd name="T50" fmla="*/ 236 w 471"/>
                <a:gd name="T51" fmla="*/ 228 h 350"/>
                <a:gd name="T52" fmla="*/ 227 w 471"/>
                <a:gd name="T53" fmla="*/ 248 h 350"/>
                <a:gd name="T54" fmla="*/ 191 w 471"/>
                <a:gd name="T55" fmla="*/ 255 h 350"/>
                <a:gd name="T56" fmla="*/ 179 w 471"/>
                <a:gd name="T57" fmla="*/ 246 h 350"/>
                <a:gd name="T58" fmla="*/ 172 w 471"/>
                <a:gd name="T59" fmla="*/ 216 h 350"/>
                <a:gd name="T60" fmla="*/ 181 w 471"/>
                <a:gd name="T61" fmla="*/ 96 h 350"/>
                <a:gd name="T62" fmla="*/ 203 w 471"/>
                <a:gd name="T63" fmla="*/ 75 h 350"/>
                <a:gd name="T64" fmla="*/ 227 w 471"/>
                <a:gd name="T65" fmla="*/ 108 h 350"/>
                <a:gd name="T66" fmla="*/ 235 w 471"/>
                <a:gd name="T67" fmla="*/ 216 h 350"/>
                <a:gd name="T68" fmla="*/ 446 w 471"/>
                <a:gd name="T69" fmla="*/ 238 h 350"/>
                <a:gd name="T70" fmla="*/ 272 w 471"/>
                <a:gd name="T71" fmla="*/ 268 h 350"/>
                <a:gd name="T72" fmla="*/ 196 w 471"/>
                <a:gd name="T73" fmla="*/ 10 h 350"/>
                <a:gd name="T74" fmla="*/ 162 w 471"/>
                <a:gd name="T75" fmla="*/ 216 h 350"/>
                <a:gd name="T76" fmla="*/ 127 w 471"/>
                <a:gd name="T77" fmla="*/ 216 h 350"/>
                <a:gd name="T78" fmla="*/ 115 w 471"/>
                <a:gd name="T79" fmla="*/ 101 h 350"/>
                <a:gd name="T80" fmla="*/ 108 w 471"/>
                <a:gd name="T81" fmla="*/ 322 h 350"/>
                <a:gd name="T82" fmla="*/ 10 w 471"/>
                <a:gd name="T83" fmla="*/ 225 h 350"/>
                <a:gd name="T84" fmla="*/ 108 w 471"/>
                <a:gd name="T85" fmla="*/ 322 h 350"/>
                <a:gd name="T86" fmla="*/ 117 w 471"/>
                <a:gd name="T87" fmla="*/ 191 h 350"/>
                <a:gd name="T88" fmla="*/ 19 w 471"/>
                <a:gd name="T89" fmla="*/ 216 h 350"/>
                <a:gd name="T90" fmla="*/ 105 w 471"/>
                <a:gd name="T91" fmla="*/ 17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1" h="350">
                  <a:moveTo>
                    <a:pt x="471" y="253"/>
                  </a:moveTo>
                  <a:cubicBezTo>
                    <a:pt x="471" y="239"/>
                    <a:pt x="460" y="228"/>
                    <a:pt x="446" y="228"/>
                  </a:cubicBezTo>
                  <a:cubicBezTo>
                    <a:pt x="272" y="228"/>
                    <a:pt x="272" y="228"/>
                    <a:pt x="272" y="228"/>
                  </a:cubicBezTo>
                  <a:cubicBezTo>
                    <a:pt x="272" y="216"/>
                    <a:pt x="272" y="216"/>
                    <a:pt x="272" y="216"/>
                  </a:cubicBezTo>
                  <a:cubicBezTo>
                    <a:pt x="245" y="216"/>
                    <a:pt x="245" y="216"/>
                    <a:pt x="245" y="216"/>
                  </a:cubicBezTo>
                  <a:cubicBezTo>
                    <a:pt x="237" y="111"/>
                    <a:pt x="237" y="111"/>
                    <a:pt x="237" y="111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374" y="110"/>
                    <a:pt x="374" y="110"/>
                    <a:pt x="374" y="110"/>
                  </a:cubicBezTo>
                  <a:cubicBezTo>
                    <a:pt x="379" y="102"/>
                    <a:pt x="379" y="102"/>
                    <a:pt x="379" y="102"/>
                  </a:cubicBezTo>
                  <a:cubicBezTo>
                    <a:pt x="396" y="110"/>
                    <a:pt x="396" y="110"/>
                    <a:pt x="396" y="110"/>
                  </a:cubicBezTo>
                  <a:cubicBezTo>
                    <a:pt x="398" y="132"/>
                    <a:pt x="398" y="132"/>
                    <a:pt x="398" y="132"/>
                  </a:cubicBezTo>
                  <a:cubicBezTo>
                    <a:pt x="411" y="140"/>
                    <a:pt x="411" y="140"/>
                    <a:pt x="411" y="140"/>
                  </a:cubicBezTo>
                  <a:cubicBezTo>
                    <a:pt x="432" y="138"/>
                    <a:pt x="432" y="138"/>
                    <a:pt x="432" y="138"/>
                  </a:cubicBezTo>
                  <a:cubicBezTo>
                    <a:pt x="433" y="138"/>
                    <a:pt x="434" y="136"/>
                    <a:pt x="432" y="135"/>
                  </a:cubicBezTo>
                  <a:cubicBezTo>
                    <a:pt x="411" y="124"/>
                    <a:pt x="411" y="124"/>
                    <a:pt x="411" y="124"/>
                  </a:cubicBezTo>
                  <a:cubicBezTo>
                    <a:pt x="410" y="108"/>
                    <a:pt x="410" y="108"/>
                    <a:pt x="410" y="108"/>
                  </a:cubicBezTo>
                  <a:cubicBezTo>
                    <a:pt x="423" y="100"/>
                    <a:pt x="423" y="100"/>
                    <a:pt x="423" y="100"/>
                  </a:cubicBezTo>
                  <a:cubicBezTo>
                    <a:pt x="445" y="112"/>
                    <a:pt x="445" y="112"/>
                    <a:pt x="445" y="112"/>
                  </a:cubicBezTo>
                  <a:cubicBezTo>
                    <a:pt x="446" y="112"/>
                    <a:pt x="447" y="111"/>
                    <a:pt x="447" y="110"/>
                  </a:cubicBezTo>
                  <a:cubicBezTo>
                    <a:pt x="437" y="92"/>
                    <a:pt x="437" y="92"/>
                    <a:pt x="437" y="92"/>
                  </a:cubicBezTo>
                  <a:cubicBezTo>
                    <a:pt x="423" y="84"/>
                    <a:pt x="423" y="84"/>
                    <a:pt x="423" y="84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93" y="78"/>
                    <a:pt x="393" y="78"/>
                    <a:pt x="393" y="78"/>
                  </a:cubicBezTo>
                  <a:cubicBezTo>
                    <a:pt x="295" y="21"/>
                    <a:pt x="295" y="21"/>
                    <a:pt x="295" y="21"/>
                  </a:cubicBezTo>
                  <a:cubicBezTo>
                    <a:pt x="294" y="19"/>
                    <a:pt x="292" y="18"/>
                    <a:pt x="291" y="16"/>
                  </a:cubicBezTo>
                  <a:cubicBezTo>
                    <a:pt x="282" y="7"/>
                    <a:pt x="268" y="7"/>
                    <a:pt x="258" y="1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08" y="350"/>
                    <a:pt x="108" y="350"/>
                    <a:pt x="108" y="350"/>
                  </a:cubicBezTo>
                  <a:cubicBezTo>
                    <a:pt x="136" y="350"/>
                    <a:pt x="136" y="350"/>
                    <a:pt x="136" y="350"/>
                  </a:cubicBezTo>
                  <a:cubicBezTo>
                    <a:pt x="186" y="350"/>
                    <a:pt x="186" y="350"/>
                    <a:pt x="186" y="350"/>
                  </a:cubicBezTo>
                  <a:cubicBezTo>
                    <a:pt x="221" y="350"/>
                    <a:pt x="221" y="350"/>
                    <a:pt x="221" y="350"/>
                  </a:cubicBezTo>
                  <a:cubicBezTo>
                    <a:pt x="299" y="350"/>
                    <a:pt x="299" y="350"/>
                    <a:pt x="299" y="350"/>
                  </a:cubicBezTo>
                  <a:cubicBezTo>
                    <a:pt x="299" y="322"/>
                    <a:pt x="299" y="322"/>
                    <a:pt x="299" y="322"/>
                  </a:cubicBezTo>
                  <a:cubicBezTo>
                    <a:pt x="272" y="322"/>
                    <a:pt x="272" y="322"/>
                    <a:pt x="272" y="322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432" y="278"/>
                    <a:pt x="432" y="278"/>
                    <a:pt x="432" y="278"/>
                  </a:cubicBezTo>
                  <a:cubicBezTo>
                    <a:pt x="432" y="342"/>
                    <a:pt x="432" y="342"/>
                    <a:pt x="432" y="342"/>
                  </a:cubicBezTo>
                  <a:cubicBezTo>
                    <a:pt x="422" y="342"/>
                    <a:pt x="422" y="342"/>
                    <a:pt x="422" y="342"/>
                  </a:cubicBezTo>
                  <a:cubicBezTo>
                    <a:pt x="422" y="350"/>
                    <a:pt x="422" y="350"/>
                    <a:pt x="422" y="350"/>
                  </a:cubicBezTo>
                  <a:cubicBezTo>
                    <a:pt x="457" y="350"/>
                    <a:pt x="457" y="350"/>
                    <a:pt x="457" y="350"/>
                  </a:cubicBezTo>
                  <a:cubicBezTo>
                    <a:pt x="457" y="342"/>
                    <a:pt x="457" y="342"/>
                    <a:pt x="457" y="342"/>
                  </a:cubicBezTo>
                  <a:cubicBezTo>
                    <a:pt x="447" y="342"/>
                    <a:pt x="447" y="342"/>
                    <a:pt x="447" y="342"/>
                  </a:cubicBezTo>
                  <a:cubicBezTo>
                    <a:pt x="447" y="278"/>
                    <a:pt x="447" y="278"/>
                    <a:pt x="447" y="278"/>
                  </a:cubicBezTo>
                  <a:cubicBezTo>
                    <a:pt x="460" y="278"/>
                    <a:pt x="471" y="267"/>
                    <a:pt x="471" y="253"/>
                  </a:cubicBezTo>
                  <a:close/>
                  <a:moveTo>
                    <a:pt x="274" y="19"/>
                  </a:moveTo>
                  <a:cubicBezTo>
                    <a:pt x="276" y="19"/>
                    <a:pt x="278" y="19"/>
                    <a:pt x="281" y="21"/>
                  </a:cubicBezTo>
                  <a:cubicBezTo>
                    <a:pt x="282" y="21"/>
                    <a:pt x="283" y="22"/>
                    <a:pt x="284" y="23"/>
                  </a:cubicBezTo>
                  <a:cubicBezTo>
                    <a:pt x="284" y="23"/>
                    <a:pt x="284" y="23"/>
                    <a:pt x="284" y="24"/>
                  </a:cubicBezTo>
                  <a:cubicBezTo>
                    <a:pt x="286" y="25"/>
                    <a:pt x="287" y="27"/>
                    <a:pt x="287" y="29"/>
                  </a:cubicBezTo>
                  <a:cubicBezTo>
                    <a:pt x="289" y="33"/>
                    <a:pt x="288" y="38"/>
                    <a:pt x="285" y="42"/>
                  </a:cubicBezTo>
                  <a:cubicBezTo>
                    <a:pt x="282" y="45"/>
                    <a:pt x="282" y="45"/>
                    <a:pt x="282" y="45"/>
                  </a:cubicBezTo>
                  <a:cubicBezTo>
                    <a:pt x="279" y="49"/>
                    <a:pt x="279" y="49"/>
                    <a:pt x="279" y="49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36" y="97"/>
                    <a:pt x="236" y="97"/>
                    <a:pt x="236" y="97"/>
                  </a:cubicBezTo>
                  <a:cubicBezTo>
                    <a:pt x="236" y="96"/>
                    <a:pt x="236" y="96"/>
                    <a:pt x="236" y="96"/>
                  </a:cubicBezTo>
                  <a:cubicBezTo>
                    <a:pt x="235" y="82"/>
                    <a:pt x="225" y="71"/>
                    <a:pt x="213" y="67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7" y="20"/>
                    <a:pt x="271" y="19"/>
                    <a:pt x="274" y="19"/>
                  </a:cubicBezTo>
                  <a:close/>
                  <a:moveTo>
                    <a:pt x="379" y="81"/>
                  </a:moveTo>
                  <a:cubicBezTo>
                    <a:pt x="377" y="85"/>
                    <a:pt x="377" y="85"/>
                    <a:pt x="377" y="85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5" y="44"/>
                    <a:pt x="297" y="39"/>
                    <a:pt x="298" y="34"/>
                  </a:cubicBezTo>
                  <a:lnTo>
                    <a:pt x="379" y="81"/>
                  </a:lnTo>
                  <a:close/>
                  <a:moveTo>
                    <a:pt x="236" y="223"/>
                  </a:moveTo>
                  <a:cubicBezTo>
                    <a:pt x="236" y="225"/>
                    <a:pt x="236" y="226"/>
                    <a:pt x="236" y="228"/>
                  </a:cubicBezTo>
                  <a:cubicBezTo>
                    <a:pt x="236" y="230"/>
                    <a:pt x="235" y="231"/>
                    <a:pt x="235" y="233"/>
                  </a:cubicBezTo>
                  <a:cubicBezTo>
                    <a:pt x="235" y="235"/>
                    <a:pt x="234" y="236"/>
                    <a:pt x="233" y="238"/>
                  </a:cubicBezTo>
                  <a:cubicBezTo>
                    <a:pt x="232" y="241"/>
                    <a:pt x="230" y="245"/>
                    <a:pt x="227" y="248"/>
                  </a:cubicBezTo>
                  <a:cubicBezTo>
                    <a:pt x="223" y="253"/>
                    <a:pt x="217" y="256"/>
                    <a:pt x="210" y="257"/>
                  </a:cubicBezTo>
                  <a:cubicBezTo>
                    <a:pt x="208" y="258"/>
                    <a:pt x="206" y="258"/>
                    <a:pt x="204" y="258"/>
                  </a:cubicBezTo>
                  <a:cubicBezTo>
                    <a:pt x="199" y="258"/>
                    <a:pt x="195" y="257"/>
                    <a:pt x="191" y="255"/>
                  </a:cubicBezTo>
                  <a:cubicBezTo>
                    <a:pt x="188" y="254"/>
                    <a:pt x="185" y="252"/>
                    <a:pt x="182" y="250"/>
                  </a:cubicBezTo>
                  <a:cubicBezTo>
                    <a:pt x="182" y="249"/>
                    <a:pt x="181" y="248"/>
                    <a:pt x="180" y="248"/>
                  </a:cubicBezTo>
                  <a:cubicBezTo>
                    <a:pt x="179" y="247"/>
                    <a:pt x="179" y="247"/>
                    <a:pt x="179" y="246"/>
                  </a:cubicBezTo>
                  <a:cubicBezTo>
                    <a:pt x="177" y="245"/>
                    <a:pt x="176" y="243"/>
                    <a:pt x="175" y="241"/>
                  </a:cubicBezTo>
                  <a:cubicBezTo>
                    <a:pt x="172" y="236"/>
                    <a:pt x="171" y="230"/>
                    <a:pt x="171" y="223"/>
                  </a:cubicBezTo>
                  <a:cubicBezTo>
                    <a:pt x="172" y="216"/>
                    <a:pt x="172" y="216"/>
                    <a:pt x="172" y="216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1" y="96"/>
                    <a:pt x="181" y="96"/>
                    <a:pt x="181" y="96"/>
                  </a:cubicBezTo>
                  <a:cubicBezTo>
                    <a:pt x="181" y="92"/>
                    <a:pt x="183" y="88"/>
                    <a:pt x="185" y="85"/>
                  </a:cubicBezTo>
                  <a:cubicBezTo>
                    <a:pt x="187" y="83"/>
                    <a:pt x="189" y="80"/>
                    <a:pt x="192" y="79"/>
                  </a:cubicBezTo>
                  <a:cubicBezTo>
                    <a:pt x="195" y="77"/>
                    <a:pt x="199" y="76"/>
                    <a:pt x="203" y="75"/>
                  </a:cubicBezTo>
                  <a:cubicBezTo>
                    <a:pt x="203" y="75"/>
                    <a:pt x="203" y="75"/>
                    <a:pt x="204" y="75"/>
                  </a:cubicBezTo>
                  <a:cubicBezTo>
                    <a:pt x="215" y="75"/>
                    <a:pt x="225" y="85"/>
                    <a:pt x="226" y="96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28" y="121"/>
                    <a:pt x="228" y="121"/>
                    <a:pt x="228" y="121"/>
                  </a:cubicBezTo>
                  <a:cubicBezTo>
                    <a:pt x="235" y="216"/>
                    <a:pt x="235" y="216"/>
                    <a:pt x="235" y="216"/>
                  </a:cubicBezTo>
                  <a:lnTo>
                    <a:pt x="236" y="223"/>
                  </a:lnTo>
                  <a:close/>
                  <a:moveTo>
                    <a:pt x="272" y="238"/>
                  </a:moveTo>
                  <a:cubicBezTo>
                    <a:pt x="446" y="238"/>
                    <a:pt x="446" y="238"/>
                    <a:pt x="446" y="238"/>
                  </a:cubicBezTo>
                  <a:cubicBezTo>
                    <a:pt x="454" y="238"/>
                    <a:pt x="461" y="245"/>
                    <a:pt x="461" y="253"/>
                  </a:cubicBezTo>
                  <a:cubicBezTo>
                    <a:pt x="461" y="262"/>
                    <a:pt x="454" y="268"/>
                    <a:pt x="446" y="268"/>
                  </a:cubicBezTo>
                  <a:cubicBezTo>
                    <a:pt x="272" y="268"/>
                    <a:pt x="272" y="268"/>
                    <a:pt x="272" y="268"/>
                  </a:cubicBezTo>
                  <a:lnTo>
                    <a:pt x="272" y="238"/>
                  </a:lnTo>
                  <a:close/>
                  <a:moveTo>
                    <a:pt x="73" y="10"/>
                  </a:moveTo>
                  <a:cubicBezTo>
                    <a:pt x="196" y="10"/>
                    <a:pt x="196" y="10"/>
                    <a:pt x="196" y="10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83" y="70"/>
                    <a:pt x="172" y="81"/>
                    <a:pt x="171" y="96"/>
                  </a:cubicBezTo>
                  <a:cubicBezTo>
                    <a:pt x="162" y="216"/>
                    <a:pt x="162" y="216"/>
                    <a:pt x="162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181"/>
                    <a:pt x="127" y="181"/>
                    <a:pt x="127" y="181"/>
                  </a:cubicBezTo>
                  <a:cubicBezTo>
                    <a:pt x="115" y="181"/>
                    <a:pt x="115" y="181"/>
                    <a:pt x="115" y="18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73" y="101"/>
                    <a:pt x="73" y="101"/>
                    <a:pt x="73" y="101"/>
                  </a:cubicBezTo>
                  <a:lnTo>
                    <a:pt x="73" y="10"/>
                  </a:lnTo>
                  <a:close/>
                  <a:moveTo>
                    <a:pt x="108" y="322"/>
                  </a:moveTo>
                  <a:cubicBezTo>
                    <a:pt x="108" y="340"/>
                    <a:pt x="108" y="340"/>
                    <a:pt x="108" y="340"/>
                  </a:cubicBezTo>
                  <a:cubicBezTo>
                    <a:pt x="10" y="340"/>
                    <a:pt x="10" y="340"/>
                    <a:pt x="10" y="340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26" y="225"/>
                    <a:pt x="126" y="225"/>
                    <a:pt x="126" y="225"/>
                  </a:cubicBezTo>
                  <a:cubicBezTo>
                    <a:pt x="126" y="322"/>
                    <a:pt x="126" y="322"/>
                    <a:pt x="126" y="322"/>
                  </a:cubicBezTo>
                  <a:lnTo>
                    <a:pt x="108" y="322"/>
                  </a:lnTo>
                  <a:close/>
                  <a:moveTo>
                    <a:pt x="19" y="216"/>
                  </a:moveTo>
                  <a:cubicBezTo>
                    <a:pt x="19" y="191"/>
                    <a:pt x="19" y="191"/>
                    <a:pt x="19" y="191"/>
                  </a:cubicBezTo>
                  <a:cubicBezTo>
                    <a:pt x="117" y="191"/>
                    <a:pt x="117" y="191"/>
                    <a:pt x="117" y="191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9" y="216"/>
                    <a:pt x="19" y="216"/>
                    <a:pt x="19" y="216"/>
                  </a:cubicBezTo>
                  <a:close/>
                  <a:moveTo>
                    <a:pt x="31" y="110"/>
                  </a:moveTo>
                  <a:cubicBezTo>
                    <a:pt x="105" y="110"/>
                    <a:pt x="105" y="110"/>
                    <a:pt x="105" y="11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31" y="179"/>
                    <a:pt x="31" y="179"/>
                    <a:pt x="31" y="179"/>
                  </a:cubicBezTo>
                  <a:lnTo>
                    <a:pt x="31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0" name="Oval 30">
              <a:extLst>
                <a:ext uri="{FF2B5EF4-FFF2-40B4-BE49-F238E27FC236}">
                  <a16:creationId xmlns:a16="http://schemas.microsoft.com/office/drawing/2014/main" id="{4693F328-DF7E-4CA8-95E8-6C44A398D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8111" y="3435340"/>
              <a:ext cx="30549" cy="305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1" name="Oval 31">
              <a:extLst>
                <a:ext uri="{FF2B5EF4-FFF2-40B4-BE49-F238E27FC236}">
                  <a16:creationId xmlns:a16="http://schemas.microsoft.com/office/drawing/2014/main" id="{14CF2845-A01A-4213-BC42-4DE784E87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6092" y="3435340"/>
              <a:ext cx="28716" cy="305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2" name="Oval 32">
              <a:extLst>
                <a:ext uri="{FF2B5EF4-FFF2-40B4-BE49-F238E27FC236}">
                  <a16:creationId xmlns:a16="http://schemas.microsoft.com/office/drawing/2014/main" id="{8C1462BE-462A-43F9-8645-F58B6928F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4072" y="3435340"/>
              <a:ext cx="28716" cy="305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3" name="Freeform 33">
              <a:extLst>
                <a:ext uri="{FF2B5EF4-FFF2-40B4-BE49-F238E27FC236}">
                  <a16:creationId xmlns:a16="http://schemas.microsoft.com/office/drawing/2014/main" id="{B9177402-3F47-40EC-B81A-EE422D8BE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6015" y="3120686"/>
              <a:ext cx="27494" cy="26272"/>
            </a:xfrm>
            <a:custGeom>
              <a:avLst/>
              <a:gdLst>
                <a:gd name="T0" fmla="*/ 6 w 19"/>
                <a:gd name="T1" fmla="*/ 17 h 18"/>
                <a:gd name="T2" fmla="*/ 11 w 19"/>
                <a:gd name="T3" fmla="*/ 18 h 18"/>
                <a:gd name="T4" fmla="*/ 16 w 19"/>
                <a:gd name="T5" fmla="*/ 16 h 18"/>
                <a:gd name="T6" fmla="*/ 18 w 19"/>
                <a:gd name="T7" fmla="*/ 7 h 18"/>
                <a:gd name="T8" fmla="*/ 16 w 19"/>
                <a:gd name="T9" fmla="*/ 4 h 18"/>
                <a:gd name="T10" fmla="*/ 14 w 19"/>
                <a:gd name="T11" fmla="*/ 3 h 18"/>
                <a:gd name="T12" fmla="*/ 4 w 19"/>
                <a:gd name="T13" fmla="*/ 4 h 18"/>
                <a:gd name="T14" fmla="*/ 4 w 19"/>
                <a:gd name="T15" fmla="*/ 16 h 18"/>
                <a:gd name="T16" fmla="*/ 6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6" y="17"/>
                  </a:moveTo>
                  <a:cubicBezTo>
                    <a:pt x="8" y="18"/>
                    <a:pt x="9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3"/>
                    <a:pt x="19" y="10"/>
                    <a:pt x="18" y="7"/>
                  </a:cubicBezTo>
                  <a:cubicBezTo>
                    <a:pt x="17" y="6"/>
                    <a:pt x="17" y="5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1" y="0"/>
                    <a:pt x="7" y="1"/>
                    <a:pt x="4" y="4"/>
                  </a:cubicBezTo>
                  <a:cubicBezTo>
                    <a:pt x="1" y="7"/>
                    <a:pt x="0" y="12"/>
                    <a:pt x="4" y="16"/>
                  </a:cubicBezTo>
                  <a:cubicBezTo>
                    <a:pt x="4" y="16"/>
                    <a:pt x="5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4" name="Freeform 34">
              <a:extLst>
                <a:ext uri="{FF2B5EF4-FFF2-40B4-BE49-F238E27FC236}">
                  <a16:creationId xmlns:a16="http://schemas.microsoft.com/office/drawing/2014/main" id="{6F61E555-EE75-42EB-9D4F-D5F96FEE9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0316" y="3393793"/>
              <a:ext cx="42157" cy="41546"/>
            </a:xfrm>
            <a:custGeom>
              <a:avLst/>
              <a:gdLst>
                <a:gd name="T0" fmla="*/ 22 w 29"/>
                <a:gd name="T1" fmla="*/ 2 h 29"/>
                <a:gd name="T2" fmla="*/ 15 w 29"/>
                <a:gd name="T3" fmla="*/ 0 h 29"/>
                <a:gd name="T4" fmla="*/ 7 w 29"/>
                <a:gd name="T5" fmla="*/ 2 h 29"/>
                <a:gd name="T6" fmla="*/ 0 w 29"/>
                <a:gd name="T7" fmla="*/ 14 h 29"/>
                <a:gd name="T8" fmla="*/ 0 w 29"/>
                <a:gd name="T9" fmla="*/ 16 h 29"/>
                <a:gd name="T10" fmla="*/ 1 w 29"/>
                <a:gd name="T11" fmla="*/ 20 h 29"/>
                <a:gd name="T12" fmla="*/ 4 w 29"/>
                <a:gd name="T13" fmla="*/ 25 h 29"/>
                <a:gd name="T14" fmla="*/ 12 w 29"/>
                <a:gd name="T15" fmla="*/ 29 h 29"/>
                <a:gd name="T16" fmla="*/ 14 w 29"/>
                <a:gd name="T17" fmla="*/ 29 h 29"/>
                <a:gd name="T18" fmla="*/ 15 w 29"/>
                <a:gd name="T19" fmla="*/ 29 h 29"/>
                <a:gd name="T20" fmla="*/ 26 w 29"/>
                <a:gd name="T21" fmla="*/ 24 h 29"/>
                <a:gd name="T22" fmla="*/ 29 w 29"/>
                <a:gd name="T23" fmla="*/ 19 h 29"/>
                <a:gd name="T24" fmla="*/ 29 w 29"/>
                <a:gd name="T25" fmla="*/ 14 h 29"/>
                <a:gd name="T26" fmla="*/ 29 w 29"/>
                <a:gd name="T27" fmla="*/ 14 h 29"/>
                <a:gd name="T28" fmla="*/ 22 w 29"/>
                <a:gd name="T2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9">
                  <a:moveTo>
                    <a:pt x="22" y="2"/>
                  </a:moveTo>
                  <a:cubicBezTo>
                    <a:pt x="20" y="0"/>
                    <a:pt x="17" y="0"/>
                    <a:pt x="15" y="0"/>
                  </a:cubicBezTo>
                  <a:cubicBezTo>
                    <a:pt x="12" y="0"/>
                    <a:pt x="9" y="0"/>
                    <a:pt x="7" y="2"/>
                  </a:cubicBezTo>
                  <a:cubicBezTo>
                    <a:pt x="3" y="4"/>
                    <a:pt x="0" y="9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7"/>
                    <a:pt x="0" y="19"/>
                    <a:pt x="1" y="20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6" y="27"/>
                    <a:pt x="9" y="28"/>
                    <a:pt x="12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9" y="29"/>
                    <a:pt x="23" y="27"/>
                    <a:pt x="26" y="24"/>
                  </a:cubicBezTo>
                  <a:cubicBezTo>
                    <a:pt x="27" y="22"/>
                    <a:pt x="28" y="21"/>
                    <a:pt x="29" y="19"/>
                  </a:cubicBezTo>
                  <a:cubicBezTo>
                    <a:pt x="29" y="18"/>
                    <a:pt x="29" y="16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9"/>
                    <a:pt x="26" y="4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5" name="Oval 35">
              <a:extLst>
                <a:ext uri="{FF2B5EF4-FFF2-40B4-BE49-F238E27FC236}">
                  <a16:creationId xmlns:a16="http://schemas.microsoft.com/office/drawing/2014/main" id="{9AFE2D01-BAFC-4457-9388-7C435F9E7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0316" y="3210500"/>
              <a:ext cx="42157" cy="4337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6" name="Rectangle 36">
              <a:extLst>
                <a:ext uri="{FF2B5EF4-FFF2-40B4-BE49-F238E27FC236}">
                  <a16:creationId xmlns:a16="http://schemas.microsoft.com/office/drawing/2014/main" id="{C89A202E-B5A4-475D-A069-9C67AC244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5863" y="3258156"/>
              <a:ext cx="80649" cy="6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67" name="Rectangle 37">
              <a:extLst>
                <a:ext uri="{FF2B5EF4-FFF2-40B4-BE49-F238E27FC236}">
                  <a16:creationId xmlns:a16="http://schemas.microsoft.com/office/drawing/2014/main" id="{BD9CF4C9-0ADE-4970-8CB8-B8EB052E8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0531" y="3325975"/>
              <a:ext cx="73928" cy="720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grpSp>
        <p:nvGrpSpPr>
          <p:cNvPr id="68" name="Group 2363">
            <a:extLst>
              <a:ext uri="{FF2B5EF4-FFF2-40B4-BE49-F238E27FC236}">
                <a16:creationId xmlns:a16="http://schemas.microsoft.com/office/drawing/2014/main" id="{D267FED0-6985-4497-B7A1-3656A3BB05CD}"/>
              </a:ext>
            </a:extLst>
          </p:cNvPr>
          <p:cNvGrpSpPr/>
          <p:nvPr/>
        </p:nvGrpSpPr>
        <p:grpSpPr>
          <a:xfrm>
            <a:off x="6324357" y="1259377"/>
            <a:ext cx="1565295" cy="1212871"/>
            <a:chOff x="5313327" y="2823751"/>
            <a:chExt cx="828485" cy="597536"/>
          </a:xfrm>
          <a:solidFill>
            <a:schemeClr val="tx2"/>
          </a:solidFill>
        </p:grpSpPr>
        <p:sp>
          <p:nvSpPr>
            <p:cNvPr id="69" name="Freeform 38">
              <a:extLst>
                <a:ext uri="{FF2B5EF4-FFF2-40B4-BE49-F238E27FC236}">
                  <a16:creationId xmlns:a16="http://schemas.microsoft.com/office/drawing/2014/main" id="{DB7506AF-C162-45BB-8A54-D1CF26F62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9240" y="3040037"/>
              <a:ext cx="76372" cy="130138"/>
            </a:xfrm>
            <a:custGeom>
              <a:avLst/>
              <a:gdLst>
                <a:gd name="T0" fmla="*/ 49 w 53"/>
                <a:gd name="T1" fmla="*/ 34 h 90"/>
                <a:gd name="T2" fmla="*/ 44 w 53"/>
                <a:gd name="T3" fmla="*/ 37 h 90"/>
                <a:gd name="T4" fmla="*/ 44 w 53"/>
                <a:gd name="T5" fmla="*/ 36 h 90"/>
                <a:gd name="T6" fmla="*/ 39 w 53"/>
                <a:gd name="T7" fmla="*/ 30 h 90"/>
                <a:gd name="T8" fmla="*/ 34 w 53"/>
                <a:gd name="T9" fmla="*/ 33 h 90"/>
                <a:gd name="T10" fmla="*/ 34 w 53"/>
                <a:gd name="T11" fmla="*/ 31 h 90"/>
                <a:gd name="T12" fmla="*/ 29 w 53"/>
                <a:gd name="T13" fmla="*/ 26 h 90"/>
                <a:gd name="T14" fmla="*/ 25 w 53"/>
                <a:gd name="T15" fmla="*/ 29 h 90"/>
                <a:gd name="T16" fmla="*/ 25 w 53"/>
                <a:gd name="T17" fmla="*/ 5 h 90"/>
                <a:gd name="T18" fmla="*/ 20 w 53"/>
                <a:gd name="T19" fmla="*/ 0 h 90"/>
                <a:gd name="T20" fmla="*/ 14 w 53"/>
                <a:gd name="T21" fmla="*/ 5 h 90"/>
                <a:gd name="T22" fmla="*/ 14 w 53"/>
                <a:gd name="T23" fmla="*/ 53 h 90"/>
                <a:gd name="T24" fmla="*/ 10 w 53"/>
                <a:gd name="T25" fmla="*/ 48 h 90"/>
                <a:gd name="T26" fmla="*/ 10 w 53"/>
                <a:gd name="T27" fmla="*/ 41 h 90"/>
                <a:gd name="T28" fmla="*/ 0 w 53"/>
                <a:gd name="T29" fmla="*/ 29 h 90"/>
                <a:gd name="T30" fmla="*/ 0 w 53"/>
                <a:gd name="T31" fmla="*/ 63 h 90"/>
                <a:gd name="T32" fmla="*/ 1 w 53"/>
                <a:gd name="T33" fmla="*/ 66 h 90"/>
                <a:gd name="T34" fmla="*/ 14 w 53"/>
                <a:gd name="T35" fmla="*/ 90 h 90"/>
                <a:gd name="T36" fmla="*/ 45 w 53"/>
                <a:gd name="T37" fmla="*/ 90 h 90"/>
                <a:gd name="T38" fmla="*/ 53 w 53"/>
                <a:gd name="T39" fmla="*/ 62 h 90"/>
                <a:gd name="T40" fmla="*/ 53 w 53"/>
                <a:gd name="T41" fmla="*/ 40 h 90"/>
                <a:gd name="T42" fmla="*/ 49 w 53"/>
                <a:gd name="T43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90">
                  <a:moveTo>
                    <a:pt x="49" y="34"/>
                  </a:moveTo>
                  <a:cubicBezTo>
                    <a:pt x="47" y="34"/>
                    <a:pt x="45" y="35"/>
                    <a:pt x="44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3"/>
                    <a:pt x="42" y="31"/>
                    <a:pt x="39" y="30"/>
                  </a:cubicBezTo>
                  <a:cubicBezTo>
                    <a:pt x="37" y="30"/>
                    <a:pt x="35" y="31"/>
                    <a:pt x="34" y="33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29"/>
                    <a:pt x="32" y="26"/>
                    <a:pt x="29" y="26"/>
                  </a:cubicBezTo>
                  <a:cubicBezTo>
                    <a:pt x="27" y="26"/>
                    <a:pt x="25" y="27"/>
                    <a:pt x="25" y="2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3"/>
                    <a:pt x="23" y="0"/>
                    <a:pt x="20" y="0"/>
                  </a:cubicBezTo>
                  <a:cubicBezTo>
                    <a:pt x="17" y="0"/>
                    <a:pt x="14" y="2"/>
                    <a:pt x="14" y="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0" y="53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28"/>
                    <a:pt x="0" y="2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0" y="65"/>
                    <a:pt x="1" y="66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53" y="62"/>
                    <a:pt x="53" y="62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7"/>
                    <a:pt x="52" y="35"/>
                    <a:pt x="4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0" name="Freeform 39">
              <a:extLst>
                <a:ext uri="{FF2B5EF4-FFF2-40B4-BE49-F238E27FC236}">
                  <a16:creationId xmlns:a16="http://schemas.microsoft.com/office/drawing/2014/main" id="{C980C4EA-FBF7-4D71-9347-AE4BC71A4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987" y="2912954"/>
              <a:ext cx="114253" cy="155799"/>
            </a:xfrm>
            <a:custGeom>
              <a:avLst/>
              <a:gdLst>
                <a:gd name="T0" fmla="*/ 187 w 187"/>
                <a:gd name="T1" fmla="*/ 0 h 255"/>
                <a:gd name="T2" fmla="*/ 0 w 187"/>
                <a:gd name="T3" fmla="*/ 0 h 255"/>
                <a:gd name="T4" fmla="*/ 0 w 187"/>
                <a:gd name="T5" fmla="*/ 255 h 255"/>
                <a:gd name="T6" fmla="*/ 187 w 187"/>
                <a:gd name="T7" fmla="*/ 255 h 255"/>
                <a:gd name="T8" fmla="*/ 187 w 187"/>
                <a:gd name="T9" fmla="*/ 0 h 255"/>
                <a:gd name="T10" fmla="*/ 161 w 187"/>
                <a:gd name="T11" fmla="*/ 208 h 255"/>
                <a:gd name="T12" fmla="*/ 24 w 187"/>
                <a:gd name="T13" fmla="*/ 208 h 255"/>
                <a:gd name="T14" fmla="*/ 24 w 187"/>
                <a:gd name="T15" fmla="*/ 31 h 255"/>
                <a:gd name="T16" fmla="*/ 161 w 187"/>
                <a:gd name="T17" fmla="*/ 31 h 255"/>
                <a:gd name="T18" fmla="*/ 161 w 187"/>
                <a:gd name="T19" fmla="*/ 20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255">
                  <a:moveTo>
                    <a:pt x="187" y="0"/>
                  </a:moveTo>
                  <a:lnTo>
                    <a:pt x="0" y="0"/>
                  </a:lnTo>
                  <a:lnTo>
                    <a:pt x="0" y="255"/>
                  </a:lnTo>
                  <a:lnTo>
                    <a:pt x="187" y="255"/>
                  </a:lnTo>
                  <a:lnTo>
                    <a:pt x="187" y="0"/>
                  </a:lnTo>
                  <a:close/>
                  <a:moveTo>
                    <a:pt x="161" y="208"/>
                  </a:moveTo>
                  <a:lnTo>
                    <a:pt x="24" y="208"/>
                  </a:lnTo>
                  <a:lnTo>
                    <a:pt x="24" y="31"/>
                  </a:lnTo>
                  <a:lnTo>
                    <a:pt x="161" y="31"/>
                  </a:lnTo>
                  <a:lnTo>
                    <a:pt x="161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1" name="Freeform 40">
              <a:extLst>
                <a:ext uri="{FF2B5EF4-FFF2-40B4-BE49-F238E27FC236}">
                  <a16:creationId xmlns:a16="http://schemas.microsoft.com/office/drawing/2014/main" id="{F0715F86-E0C2-43C6-90BA-AB23AAB57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933" y="2823751"/>
              <a:ext cx="118530" cy="40325"/>
            </a:xfrm>
            <a:custGeom>
              <a:avLst/>
              <a:gdLst>
                <a:gd name="T0" fmla="*/ 6 w 82"/>
                <a:gd name="T1" fmla="*/ 27 h 28"/>
                <a:gd name="T2" fmla="*/ 77 w 82"/>
                <a:gd name="T3" fmla="*/ 26 h 28"/>
                <a:gd name="T4" fmla="*/ 79 w 82"/>
                <a:gd name="T5" fmla="*/ 27 h 28"/>
                <a:gd name="T6" fmla="*/ 81 w 82"/>
                <a:gd name="T7" fmla="*/ 26 h 28"/>
                <a:gd name="T8" fmla="*/ 81 w 82"/>
                <a:gd name="T9" fmla="*/ 21 h 28"/>
                <a:gd name="T10" fmla="*/ 1 w 82"/>
                <a:gd name="T11" fmla="*/ 23 h 28"/>
                <a:gd name="T12" fmla="*/ 2 w 82"/>
                <a:gd name="T13" fmla="*/ 27 h 28"/>
                <a:gd name="T14" fmla="*/ 6 w 82"/>
                <a:gd name="T1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28">
                  <a:moveTo>
                    <a:pt x="6" y="27"/>
                  </a:moveTo>
                  <a:cubicBezTo>
                    <a:pt x="25" y="7"/>
                    <a:pt x="57" y="6"/>
                    <a:pt x="77" y="26"/>
                  </a:cubicBezTo>
                  <a:cubicBezTo>
                    <a:pt x="78" y="26"/>
                    <a:pt x="78" y="27"/>
                    <a:pt x="79" y="27"/>
                  </a:cubicBezTo>
                  <a:cubicBezTo>
                    <a:pt x="80" y="27"/>
                    <a:pt x="81" y="26"/>
                    <a:pt x="81" y="26"/>
                  </a:cubicBezTo>
                  <a:cubicBezTo>
                    <a:pt x="82" y="24"/>
                    <a:pt x="82" y="23"/>
                    <a:pt x="81" y="21"/>
                  </a:cubicBezTo>
                  <a:cubicBezTo>
                    <a:pt x="59" y="0"/>
                    <a:pt x="23" y="1"/>
                    <a:pt x="1" y="23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3" y="28"/>
                    <a:pt x="5" y="28"/>
                    <a:pt x="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2" name="Freeform 41">
              <a:extLst>
                <a:ext uri="{FF2B5EF4-FFF2-40B4-BE49-F238E27FC236}">
                  <a16:creationId xmlns:a16="http://schemas.microsoft.com/office/drawing/2014/main" id="{D33C2CD0-7EFF-4D86-B4B8-158349C32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51" y="2849412"/>
              <a:ext cx="84926" cy="31771"/>
            </a:xfrm>
            <a:custGeom>
              <a:avLst/>
              <a:gdLst>
                <a:gd name="T0" fmla="*/ 56 w 59"/>
                <a:gd name="T1" fmla="*/ 20 h 22"/>
                <a:gd name="T2" fmla="*/ 58 w 59"/>
                <a:gd name="T3" fmla="*/ 19 h 22"/>
                <a:gd name="T4" fmla="*/ 58 w 59"/>
                <a:gd name="T5" fmla="*/ 15 h 22"/>
                <a:gd name="T6" fmla="*/ 1 w 59"/>
                <a:gd name="T7" fmla="*/ 16 h 22"/>
                <a:gd name="T8" fmla="*/ 1 w 59"/>
                <a:gd name="T9" fmla="*/ 21 h 22"/>
                <a:gd name="T10" fmla="*/ 5 w 59"/>
                <a:gd name="T11" fmla="*/ 20 h 22"/>
                <a:gd name="T12" fmla="*/ 54 w 59"/>
                <a:gd name="T13" fmla="*/ 19 h 22"/>
                <a:gd name="T14" fmla="*/ 56 w 59"/>
                <a:gd name="T1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2">
                  <a:moveTo>
                    <a:pt x="56" y="20"/>
                  </a:moveTo>
                  <a:cubicBezTo>
                    <a:pt x="56" y="20"/>
                    <a:pt x="57" y="20"/>
                    <a:pt x="58" y="19"/>
                  </a:cubicBezTo>
                  <a:cubicBezTo>
                    <a:pt x="59" y="18"/>
                    <a:pt x="59" y="16"/>
                    <a:pt x="58" y="15"/>
                  </a:cubicBezTo>
                  <a:cubicBezTo>
                    <a:pt x="42" y="0"/>
                    <a:pt x="16" y="0"/>
                    <a:pt x="1" y="16"/>
                  </a:cubicBezTo>
                  <a:cubicBezTo>
                    <a:pt x="0" y="18"/>
                    <a:pt x="0" y="19"/>
                    <a:pt x="1" y="21"/>
                  </a:cubicBezTo>
                  <a:cubicBezTo>
                    <a:pt x="2" y="22"/>
                    <a:pt x="4" y="22"/>
                    <a:pt x="5" y="20"/>
                  </a:cubicBezTo>
                  <a:cubicBezTo>
                    <a:pt x="18" y="7"/>
                    <a:pt x="40" y="6"/>
                    <a:pt x="54" y="19"/>
                  </a:cubicBezTo>
                  <a:cubicBezTo>
                    <a:pt x="54" y="20"/>
                    <a:pt x="55" y="20"/>
                    <a:pt x="5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3" name="Freeform 42">
              <a:extLst>
                <a:ext uri="{FF2B5EF4-FFF2-40B4-BE49-F238E27FC236}">
                  <a16:creationId xmlns:a16="http://schemas.microsoft.com/office/drawing/2014/main" id="{38BEA337-28BD-453A-B9E0-5A07192FA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7980" y="2879961"/>
              <a:ext cx="47656" cy="20162"/>
            </a:xfrm>
            <a:custGeom>
              <a:avLst/>
              <a:gdLst>
                <a:gd name="T0" fmla="*/ 1 w 33"/>
                <a:gd name="T1" fmla="*/ 8 h 14"/>
                <a:gd name="T2" fmla="*/ 1 w 33"/>
                <a:gd name="T3" fmla="*/ 13 h 14"/>
                <a:gd name="T4" fmla="*/ 6 w 33"/>
                <a:gd name="T5" fmla="*/ 13 h 14"/>
                <a:gd name="T6" fmla="*/ 27 w 33"/>
                <a:gd name="T7" fmla="*/ 12 h 14"/>
                <a:gd name="T8" fmla="*/ 29 w 33"/>
                <a:gd name="T9" fmla="*/ 13 h 14"/>
                <a:gd name="T10" fmla="*/ 31 w 33"/>
                <a:gd name="T11" fmla="*/ 12 h 14"/>
                <a:gd name="T12" fmla="*/ 31 w 33"/>
                <a:gd name="T13" fmla="*/ 8 h 14"/>
                <a:gd name="T14" fmla="*/ 1 w 33"/>
                <a:gd name="T1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4">
                  <a:moveTo>
                    <a:pt x="1" y="8"/>
                  </a:moveTo>
                  <a:cubicBezTo>
                    <a:pt x="0" y="10"/>
                    <a:pt x="0" y="12"/>
                    <a:pt x="1" y="13"/>
                  </a:cubicBezTo>
                  <a:cubicBezTo>
                    <a:pt x="3" y="14"/>
                    <a:pt x="4" y="14"/>
                    <a:pt x="6" y="13"/>
                  </a:cubicBezTo>
                  <a:cubicBezTo>
                    <a:pt x="11" y="6"/>
                    <a:pt x="21" y="6"/>
                    <a:pt x="27" y="12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30" y="13"/>
                    <a:pt x="31" y="13"/>
                    <a:pt x="31" y="12"/>
                  </a:cubicBezTo>
                  <a:cubicBezTo>
                    <a:pt x="33" y="11"/>
                    <a:pt x="32" y="9"/>
                    <a:pt x="31" y="8"/>
                  </a:cubicBezTo>
                  <a:cubicBezTo>
                    <a:pt x="23" y="0"/>
                    <a:pt x="9" y="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BD828EAB-44B4-4B65-B21E-1C89694503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3327" y="3184228"/>
              <a:ext cx="262720" cy="134415"/>
            </a:xfrm>
            <a:custGeom>
              <a:avLst/>
              <a:gdLst>
                <a:gd name="T0" fmla="*/ 147 w 182"/>
                <a:gd name="T1" fmla="*/ 79 h 93"/>
                <a:gd name="T2" fmla="*/ 147 w 182"/>
                <a:gd name="T3" fmla="*/ 0 h 93"/>
                <a:gd name="T4" fmla="*/ 34 w 182"/>
                <a:gd name="T5" fmla="*/ 0 h 93"/>
                <a:gd name="T6" fmla="*/ 34 w 182"/>
                <a:gd name="T7" fmla="*/ 79 h 93"/>
                <a:gd name="T8" fmla="*/ 0 w 182"/>
                <a:gd name="T9" fmla="*/ 79 h 93"/>
                <a:gd name="T10" fmla="*/ 0 w 182"/>
                <a:gd name="T11" fmla="*/ 82 h 93"/>
                <a:gd name="T12" fmla="*/ 11 w 182"/>
                <a:gd name="T13" fmla="*/ 93 h 93"/>
                <a:gd name="T14" fmla="*/ 171 w 182"/>
                <a:gd name="T15" fmla="*/ 93 h 93"/>
                <a:gd name="T16" fmla="*/ 182 w 182"/>
                <a:gd name="T17" fmla="*/ 82 h 93"/>
                <a:gd name="T18" fmla="*/ 182 w 182"/>
                <a:gd name="T19" fmla="*/ 79 h 93"/>
                <a:gd name="T20" fmla="*/ 147 w 182"/>
                <a:gd name="T21" fmla="*/ 79 h 93"/>
                <a:gd name="T22" fmla="*/ 136 w 182"/>
                <a:gd name="T23" fmla="*/ 75 h 93"/>
                <a:gd name="T24" fmla="*/ 45 w 182"/>
                <a:gd name="T25" fmla="*/ 75 h 93"/>
                <a:gd name="T26" fmla="*/ 45 w 182"/>
                <a:gd name="T27" fmla="*/ 13 h 93"/>
                <a:gd name="T28" fmla="*/ 136 w 182"/>
                <a:gd name="T29" fmla="*/ 13 h 93"/>
                <a:gd name="T30" fmla="*/ 136 w 182"/>
                <a:gd name="T31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93">
                  <a:moveTo>
                    <a:pt x="147" y="79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8"/>
                    <a:pt x="5" y="93"/>
                    <a:pt x="11" y="93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7" y="93"/>
                    <a:pt x="182" y="88"/>
                    <a:pt x="182" y="82"/>
                  </a:cubicBezTo>
                  <a:cubicBezTo>
                    <a:pt x="182" y="79"/>
                    <a:pt x="182" y="79"/>
                    <a:pt x="182" y="79"/>
                  </a:cubicBezTo>
                  <a:lnTo>
                    <a:pt x="147" y="79"/>
                  </a:lnTo>
                  <a:close/>
                  <a:moveTo>
                    <a:pt x="136" y="75"/>
                  </a:moveTo>
                  <a:cubicBezTo>
                    <a:pt x="45" y="75"/>
                    <a:pt x="45" y="75"/>
                    <a:pt x="45" y="75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136" y="13"/>
                    <a:pt x="136" y="13"/>
                    <a:pt x="136" y="13"/>
                  </a:cubicBezTo>
                  <a:lnTo>
                    <a:pt x="13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EB70251B-2585-421E-AC96-CD5BCFD14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422" y="3097469"/>
              <a:ext cx="118530" cy="40935"/>
            </a:xfrm>
            <a:custGeom>
              <a:avLst/>
              <a:gdLst>
                <a:gd name="T0" fmla="*/ 5 w 82"/>
                <a:gd name="T1" fmla="*/ 27 h 28"/>
                <a:gd name="T2" fmla="*/ 76 w 82"/>
                <a:gd name="T3" fmla="*/ 25 h 28"/>
                <a:gd name="T4" fmla="*/ 78 w 82"/>
                <a:gd name="T5" fmla="*/ 26 h 28"/>
                <a:gd name="T6" fmla="*/ 80 w 82"/>
                <a:gd name="T7" fmla="*/ 25 h 28"/>
                <a:gd name="T8" fmla="*/ 80 w 82"/>
                <a:gd name="T9" fmla="*/ 21 h 28"/>
                <a:gd name="T10" fmla="*/ 1 w 82"/>
                <a:gd name="T11" fmla="*/ 23 h 28"/>
                <a:gd name="T12" fmla="*/ 1 w 82"/>
                <a:gd name="T13" fmla="*/ 27 h 28"/>
                <a:gd name="T14" fmla="*/ 5 w 82"/>
                <a:gd name="T1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28">
                  <a:moveTo>
                    <a:pt x="5" y="27"/>
                  </a:moveTo>
                  <a:cubicBezTo>
                    <a:pt x="24" y="7"/>
                    <a:pt x="56" y="6"/>
                    <a:pt x="76" y="25"/>
                  </a:cubicBezTo>
                  <a:cubicBezTo>
                    <a:pt x="77" y="26"/>
                    <a:pt x="78" y="26"/>
                    <a:pt x="78" y="26"/>
                  </a:cubicBezTo>
                  <a:cubicBezTo>
                    <a:pt x="79" y="26"/>
                    <a:pt x="80" y="26"/>
                    <a:pt x="80" y="25"/>
                  </a:cubicBezTo>
                  <a:cubicBezTo>
                    <a:pt x="82" y="24"/>
                    <a:pt x="82" y="22"/>
                    <a:pt x="80" y="21"/>
                  </a:cubicBezTo>
                  <a:cubicBezTo>
                    <a:pt x="58" y="0"/>
                    <a:pt x="22" y="0"/>
                    <a:pt x="1" y="23"/>
                  </a:cubicBezTo>
                  <a:cubicBezTo>
                    <a:pt x="0" y="24"/>
                    <a:pt x="0" y="26"/>
                    <a:pt x="1" y="27"/>
                  </a:cubicBezTo>
                  <a:cubicBezTo>
                    <a:pt x="2" y="28"/>
                    <a:pt x="4" y="28"/>
                    <a:pt x="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EAA011D2-CF4F-48C8-8EE0-FC9C192F1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1308" y="3122519"/>
              <a:ext cx="85537" cy="31771"/>
            </a:xfrm>
            <a:custGeom>
              <a:avLst/>
              <a:gdLst>
                <a:gd name="T0" fmla="*/ 56 w 59"/>
                <a:gd name="T1" fmla="*/ 21 h 22"/>
                <a:gd name="T2" fmla="*/ 58 w 59"/>
                <a:gd name="T3" fmla="*/ 20 h 22"/>
                <a:gd name="T4" fmla="*/ 58 w 59"/>
                <a:gd name="T5" fmla="*/ 16 h 22"/>
                <a:gd name="T6" fmla="*/ 1 w 59"/>
                <a:gd name="T7" fmla="*/ 17 h 22"/>
                <a:gd name="T8" fmla="*/ 1 w 59"/>
                <a:gd name="T9" fmla="*/ 21 h 22"/>
                <a:gd name="T10" fmla="*/ 6 w 59"/>
                <a:gd name="T11" fmla="*/ 21 h 22"/>
                <a:gd name="T12" fmla="*/ 54 w 59"/>
                <a:gd name="T13" fmla="*/ 20 h 22"/>
                <a:gd name="T14" fmla="*/ 56 w 59"/>
                <a:gd name="T1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2">
                  <a:moveTo>
                    <a:pt x="56" y="21"/>
                  </a:moveTo>
                  <a:cubicBezTo>
                    <a:pt x="57" y="21"/>
                    <a:pt x="58" y="20"/>
                    <a:pt x="58" y="20"/>
                  </a:cubicBezTo>
                  <a:cubicBezTo>
                    <a:pt x="59" y="19"/>
                    <a:pt x="59" y="17"/>
                    <a:pt x="58" y="16"/>
                  </a:cubicBezTo>
                  <a:cubicBezTo>
                    <a:pt x="42" y="0"/>
                    <a:pt x="17" y="1"/>
                    <a:pt x="1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3" y="22"/>
                    <a:pt x="5" y="22"/>
                    <a:pt x="6" y="21"/>
                  </a:cubicBezTo>
                  <a:cubicBezTo>
                    <a:pt x="19" y="7"/>
                    <a:pt x="40" y="7"/>
                    <a:pt x="54" y="20"/>
                  </a:cubicBezTo>
                  <a:cubicBezTo>
                    <a:pt x="55" y="21"/>
                    <a:pt x="55" y="21"/>
                    <a:pt x="5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197B563F-B4F8-45BB-B251-56047D501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081" y="3152457"/>
              <a:ext cx="45823" cy="20162"/>
            </a:xfrm>
            <a:custGeom>
              <a:avLst/>
              <a:gdLst>
                <a:gd name="T0" fmla="*/ 1 w 32"/>
                <a:gd name="T1" fmla="*/ 9 h 14"/>
                <a:gd name="T2" fmla="*/ 1 w 32"/>
                <a:gd name="T3" fmla="*/ 13 h 14"/>
                <a:gd name="T4" fmla="*/ 5 w 32"/>
                <a:gd name="T5" fmla="*/ 13 h 14"/>
                <a:gd name="T6" fmla="*/ 27 w 32"/>
                <a:gd name="T7" fmla="*/ 13 h 14"/>
                <a:gd name="T8" fmla="*/ 29 w 32"/>
                <a:gd name="T9" fmla="*/ 14 h 14"/>
                <a:gd name="T10" fmla="*/ 31 w 32"/>
                <a:gd name="T11" fmla="*/ 13 h 14"/>
                <a:gd name="T12" fmla="*/ 31 w 32"/>
                <a:gd name="T13" fmla="*/ 8 h 14"/>
                <a:gd name="T14" fmla="*/ 1 w 32"/>
                <a:gd name="T1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1" y="9"/>
                  </a:moveTo>
                  <a:cubicBezTo>
                    <a:pt x="0" y="10"/>
                    <a:pt x="0" y="12"/>
                    <a:pt x="1" y="13"/>
                  </a:cubicBezTo>
                  <a:cubicBezTo>
                    <a:pt x="2" y="14"/>
                    <a:pt x="4" y="14"/>
                    <a:pt x="5" y="13"/>
                  </a:cubicBezTo>
                  <a:cubicBezTo>
                    <a:pt x="11" y="7"/>
                    <a:pt x="21" y="7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2" y="11"/>
                    <a:pt x="32" y="10"/>
                    <a:pt x="31" y="8"/>
                  </a:cubicBezTo>
                  <a:cubicBezTo>
                    <a:pt x="23" y="0"/>
                    <a:pt x="9" y="1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8" name="Freeform 50">
              <a:extLst>
                <a:ext uri="{FF2B5EF4-FFF2-40B4-BE49-F238E27FC236}">
                  <a16:creationId xmlns:a16="http://schemas.microsoft.com/office/drawing/2014/main" id="{1845CFA3-6030-4064-9703-52647679CA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5612" y="3068753"/>
              <a:ext cx="356200" cy="352534"/>
            </a:xfrm>
            <a:custGeom>
              <a:avLst/>
              <a:gdLst>
                <a:gd name="T0" fmla="*/ 227 w 247"/>
                <a:gd name="T1" fmla="*/ 149 h 244"/>
                <a:gd name="T2" fmla="*/ 115 w 247"/>
                <a:gd name="T3" fmla="*/ 149 h 244"/>
                <a:gd name="T4" fmla="*/ 92 w 247"/>
                <a:gd name="T5" fmla="*/ 75 h 244"/>
                <a:gd name="T6" fmla="*/ 187 w 247"/>
                <a:gd name="T7" fmla="*/ 75 h 244"/>
                <a:gd name="T8" fmla="*/ 202 w 247"/>
                <a:gd name="T9" fmla="*/ 74 h 244"/>
                <a:gd name="T10" fmla="*/ 213 w 247"/>
                <a:gd name="T11" fmla="*/ 95 h 244"/>
                <a:gd name="T12" fmla="*/ 228 w 247"/>
                <a:gd name="T13" fmla="*/ 92 h 244"/>
                <a:gd name="T14" fmla="*/ 212 w 247"/>
                <a:gd name="T15" fmla="*/ 73 h 244"/>
                <a:gd name="T16" fmla="*/ 236 w 247"/>
                <a:gd name="T17" fmla="*/ 75 h 244"/>
                <a:gd name="T18" fmla="*/ 231 w 247"/>
                <a:gd name="T19" fmla="*/ 61 h 244"/>
                <a:gd name="T20" fmla="*/ 208 w 247"/>
                <a:gd name="T21" fmla="*/ 64 h 244"/>
                <a:gd name="T22" fmla="*/ 202 w 247"/>
                <a:gd name="T23" fmla="*/ 51 h 244"/>
                <a:gd name="T24" fmla="*/ 129 w 247"/>
                <a:gd name="T25" fmla="*/ 7 h 244"/>
                <a:gd name="T26" fmla="*/ 64 w 247"/>
                <a:gd name="T27" fmla="*/ 42 h 244"/>
                <a:gd name="T28" fmla="*/ 37 w 247"/>
                <a:gd name="T29" fmla="*/ 149 h 244"/>
                <a:gd name="T30" fmla="*/ 20 w 247"/>
                <a:gd name="T31" fmla="*/ 223 h 244"/>
                <a:gd name="T32" fmla="*/ 0 w 247"/>
                <a:gd name="T33" fmla="*/ 244 h 244"/>
                <a:gd name="T34" fmla="*/ 134 w 247"/>
                <a:gd name="T35" fmla="*/ 223 h 244"/>
                <a:gd name="T36" fmla="*/ 115 w 247"/>
                <a:gd name="T37" fmla="*/ 189 h 244"/>
                <a:gd name="T38" fmla="*/ 217 w 247"/>
                <a:gd name="T39" fmla="*/ 239 h 244"/>
                <a:gd name="T40" fmla="*/ 209 w 247"/>
                <a:gd name="T41" fmla="*/ 244 h 244"/>
                <a:gd name="T42" fmla="*/ 228 w 247"/>
                <a:gd name="T43" fmla="*/ 244 h 244"/>
                <a:gd name="T44" fmla="*/ 236 w 247"/>
                <a:gd name="T45" fmla="*/ 239 h 244"/>
                <a:gd name="T46" fmla="*/ 228 w 247"/>
                <a:gd name="T47" fmla="*/ 189 h 244"/>
                <a:gd name="T48" fmla="*/ 134 w 247"/>
                <a:gd name="T49" fmla="*/ 23 h 244"/>
                <a:gd name="T50" fmla="*/ 188 w 247"/>
                <a:gd name="T51" fmla="*/ 56 h 244"/>
                <a:gd name="T52" fmla="*/ 184 w 247"/>
                <a:gd name="T53" fmla="*/ 63 h 244"/>
                <a:gd name="T54" fmla="*/ 152 w 247"/>
                <a:gd name="T55" fmla="*/ 44 h 244"/>
                <a:gd name="T56" fmla="*/ 134 w 247"/>
                <a:gd name="T57" fmla="*/ 23 h 244"/>
                <a:gd name="T58" fmla="*/ 88 w 247"/>
                <a:gd name="T59" fmla="*/ 162 h 244"/>
                <a:gd name="T60" fmla="*/ 81 w 247"/>
                <a:gd name="T61" fmla="*/ 171 h 244"/>
                <a:gd name="T62" fmla="*/ 51 w 247"/>
                <a:gd name="T63" fmla="*/ 170 h 244"/>
                <a:gd name="T64" fmla="*/ 47 w 247"/>
                <a:gd name="T65" fmla="*/ 163 h 244"/>
                <a:gd name="T66" fmla="*/ 46 w 247"/>
                <a:gd name="T67" fmla="*/ 154 h 244"/>
                <a:gd name="T68" fmla="*/ 46 w 247"/>
                <a:gd name="T69" fmla="*/ 149 h 244"/>
                <a:gd name="T70" fmla="*/ 51 w 247"/>
                <a:gd name="T71" fmla="*/ 83 h 244"/>
                <a:gd name="T72" fmla="*/ 53 w 247"/>
                <a:gd name="T73" fmla="*/ 64 h 244"/>
                <a:gd name="T74" fmla="*/ 67 w 247"/>
                <a:gd name="T75" fmla="*/ 51 h 244"/>
                <a:gd name="T76" fmla="*/ 82 w 247"/>
                <a:gd name="T77" fmla="*/ 72 h 244"/>
                <a:gd name="T78" fmla="*/ 83 w 247"/>
                <a:gd name="T79" fmla="*/ 85 h 244"/>
                <a:gd name="T80" fmla="*/ 88 w 247"/>
                <a:gd name="T81" fmla="*/ 149 h 244"/>
                <a:gd name="T82" fmla="*/ 89 w 247"/>
                <a:gd name="T83" fmla="*/ 154 h 244"/>
                <a:gd name="T84" fmla="*/ 76 w 247"/>
                <a:gd name="T85" fmla="*/ 43 h 244"/>
                <a:gd name="T86" fmla="*/ 117 w 247"/>
                <a:gd name="T87" fmla="*/ 11 h 244"/>
                <a:gd name="T88" fmla="*/ 123 w 247"/>
                <a:gd name="T89" fmla="*/ 14 h 244"/>
                <a:gd name="T90" fmla="*/ 125 w 247"/>
                <a:gd name="T91" fmla="*/ 21 h 244"/>
                <a:gd name="T92" fmla="*/ 122 w 247"/>
                <a:gd name="T93" fmla="*/ 27 h 244"/>
                <a:gd name="T94" fmla="*/ 116 w 247"/>
                <a:gd name="T95" fmla="*/ 34 h 244"/>
                <a:gd name="T96" fmla="*/ 76 w 247"/>
                <a:gd name="T97" fmla="*/ 43 h 244"/>
                <a:gd name="T98" fmla="*/ 115 w 247"/>
                <a:gd name="T99" fmla="*/ 181 h 244"/>
                <a:gd name="T100" fmla="*/ 229 w 247"/>
                <a:gd name="T101" fmla="*/ 157 h 244"/>
                <a:gd name="T102" fmla="*/ 229 w 247"/>
                <a:gd name="T103" fmla="*/ 18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7" h="244">
                  <a:moveTo>
                    <a:pt x="247" y="169"/>
                  </a:moveTo>
                  <a:cubicBezTo>
                    <a:pt x="247" y="158"/>
                    <a:pt x="238" y="149"/>
                    <a:pt x="227" y="149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91" y="69"/>
                    <a:pt x="191" y="69"/>
                    <a:pt x="191" y="69"/>
                  </a:cubicBezTo>
                  <a:cubicBezTo>
                    <a:pt x="202" y="74"/>
                    <a:pt x="202" y="74"/>
                    <a:pt x="202" y="7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27" y="93"/>
                    <a:pt x="227" y="93"/>
                    <a:pt x="227" y="93"/>
                  </a:cubicBezTo>
                  <a:cubicBezTo>
                    <a:pt x="228" y="93"/>
                    <a:pt x="229" y="92"/>
                    <a:pt x="228" y="92"/>
                  </a:cubicBezTo>
                  <a:cubicBezTo>
                    <a:pt x="213" y="84"/>
                    <a:pt x="213" y="84"/>
                    <a:pt x="213" y="84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7" y="76"/>
                    <a:pt x="238" y="75"/>
                    <a:pt x="238" y="74"/>
                  </a:cubicBezTo>
                  <a:cubicBezTo>
                    <a:pt x="231" y="61"/>
                    <a:pt x="231" y="61"/>
                    <a:pt x="231" y="61"/>
                  </a:cubicBezTo>
                  <a:cubicBezTo>
                    <a:pt x="221" y="56"/>
                    <a:pt x="221" y="56"/>
                    <a:pt x="221" y="56"/>
                  </a:cubicBezTo>
                  <a:cubicBezTo>
                    <a:pt x="208" y="64"/>
                    <a:pt x="208" y="64"/>
                    <a:pt x="208" y="64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10"/>
                    <a:pt x="130" y="8"/>
                    <a:pt x="129" y="7"/>
                  </a:cubicBezTo>
                  <a:cubicBezTo>
                    <a:pt x="123" y="1"/>
                    <a:pt x="112" y="0"/>
                    <a:pt x="105" y="6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53" y="44"/>
                    <a:pt x="44" y="53"/>
                    <a:pt x="43" y="64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20" y="149"/>
                    <a:pt x="20" y="149"/>
                    <a:pt x="20" y="149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4" y="223"/>
                    <a:pt x="134" y="223"/>
                    <a:pt x="134" y="223"/>
                  </a:cubicBezTo>
                  <a:cubicBezTo>
                    <a:pt x="115" y="223"/>
                    <a:pt x="115" y="223"/>
                    <a:pt x="115" y="223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217" y="189"/>
                    <a:pt x="217" y="189"/>
                    <a:pt x="217" y="189"/>
                  </a:cubicBezTo>
                  <a:cubicBezTo>
                    <a:pt x="217" y="239"/>
                    <a:pt x="217" y="239"/>
                    <a:pt x="217" y="239"/>
                  </a:cubicBezTo>
                  <a:cubicBezTo>
                    <a:pt x="209" y="239"/>
                    <a:pt x="209" y="239"/>
                    <a:pt x="209" y="239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217" y="244"/>
                    <a:pt x="217" y="244"/>
                    <a:pt x="217" y="244"/>
                  </a:cubicBezTo>
                  <a:cubicBezTo>
                    <a:pt x="228" y="244"/>
                    <a:pt x="228" y="244"/>
                    <a:pt x="228" y="244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6" y="239"/>
                    <a:pt x="236" y="239"/>
                    <a:pt x="236" y="239"/>
                  </a:cubicBezTo>
                  <a:cubicBezTo>
                    <a:pt x="228" y="239"/>
                    <a:pt x="228" y="239"/>
                    <a:pt x="228" y="239"/>
                  </a:cubicBezTo>
                  <a:cubicBezTo>
                    <a:pt x="228" y="189"/>
                    <a:pt x="228" y="189"/>
                    <a:pt x="228" y="189"/>
                  </a:cubicBezTo>
                  <a:cubicBezTo>
                    <a:pt x="239" y="189"/>
                    <a:pt x="247" y="180"/>
                    <a:pt x="247" y="169"/>
                  </a:cubicBezTo>
                  <a:close/>
                  <a:moveTo>
                    <a:pt x="134" y="23"/>
                  </a:moveTo>
                  <a:cubicBezTo>
                    <a:pt x="189" y="54"/>
                    <a:pt x="189" y="54"/>
                    <a:pt x="189" y="54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4" y="63"/>
                    <a:pt x="184" y="63"/>
                    <a:pt x="184" y="6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2" y="29"/>
                    <a:pt x="134" y="26"/>
                    <a:pt x="134" y="23"/>
                  </a:cubicBezTo>
                  <a:close/>
                  <a:moveTo>
                    <a:pt x="88" y="159"/>
                  </a:moveTo>
                  <a:cubicBezTo>
                    <a:pt x="88" y="160"/>
                    <a:pt x="88" y="161"/>
                    <a:pt x="88" y="162"/>
                  </a:cubicBezTo>
                  <a:cubicBezTo>
                    <a:pt x="87" y="165"/>
                    <a:pt x="85" y="167"/>
                    <a:pt x="83" y="170"/>
                  </a:cubicBezTo>
                  <a:cubicBezTo>
                    <a:pt x="82" y="170"/>
                    <a:pt x="82" y="171"/>
                    <a:pt x="81" y="171"/>
                  </a:cubicBezTo>
                  <a:cubicBezTo>
                    <a:pt x="77" y="175"/>
                    <a:pt x="72" y="177"/>
                    <a:pt x="67" y="177"/>
                  </a:cubicBezTo>
                  <a:cubicBezTo>
                    <a:pt x="61" y="177"/>
                    <a:pt x="56" y="174"/>
                    <a:pt x="51" y="170"/>
                  </a:cubicBezTo>
                  <a:cubicBezTo>
                    <a:pt x="51" y="169"/>
                    <a:pt x="51" y="169"/>
                    <a:pt x="50" y="168"/>
                  </a:cubicBezTo>
                  <a:cubicBezTo>
                    <a:pt x="49" y="167"/>
                    <a:pt x="48" y="165"/>
                    <a:pt x="47" y="163"/>
                  </a:cubicBezTo>
                  <a:cubicBezTo>
                    <a:pt x="47" y="162"/>
                    <a:pt x="46" y="160"/>
                    <a:pt x="46" y="159"/>
                  </a:cubicBezTo>
                  <a:cubicBezTo>
                    <a:pt x="46" y="157"/>
                    <a:pt x="46" y="156"/>
                    <a:pt x="46" y="154"/>
                  </a:cubicBezTo>
                  <a:cubicBezTo>
                    <a:pt x="46" y="154"/>
                    <a:pt x="46" y="154"/>
                    <a:pt x="46" y="153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57"/>
                    <a:pt x="60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5" y="51"/>
                    <a:pt x="81" y="57"/>
                    <a:pt x="82" y="6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89" y="156"/>
                    <a:pt x="89" y="157"/>
                    <a:pt x="88" y="159"/>
                  </a:cubicBezTo>
                  <a:close/>
                  <a:moveTo>
                    <a:pt x="76" y="43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3" y="12"/>
                    <a:pt x="115" y="11"/>
                    <a:pt x="117" y="11"/>
                  </a:cubicBezTo>
                  <a:cubicBezTo>
                    <a:pt x="118" y="11"/>
                    <a:pt x="119" y="11"/>
                    <a:pt x="120" y="12"/>
                  </a:cubicBezTo>
                  <a:cubicBezTo>
                    <a:pt x="121" y="12"/>
                    <a:pt x="122" y="13"/>
                    <a:pt x="123" y="14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5" y="16"/>
                    <a:pt x="125" y="18"/>
                    <a:pt x="125" y="21"/>
                  </a:cubicBezTo>
                  <a:cubicBezTo>
                    <a:pt x="125" y="22"/>
                    <a:pt x="124" y="24"/>
                    <a:pt x="123" y="25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0" y="54"/>
                    <a:pt x="84" y="46"/>
                    <a:pt x="76" y="43"/>
                  </a:cubicBezTo>
                  <a:close/>
                  <a:moveTo>
                    <a:pt x="229" y="181"/>
                  </a:moveTo>
                  <a:cubicBezTo>
                    <a:pt x="115" y="181"/>
                    <a:pt x="115" y="181"/>
                    <a:pt x="115" y="181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5" y="157"/>
                    <a:pt x="240" y="163"/>
                    <a:pt x="240" y="169"/>
                  </a:cubicBezTo>
                  <a:cubicBezTo>
                    <a:pt x="240" y="176"/>
                    <a:pt x="235" y="181"/>
                    <a:pt x="229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9" name="Oval 51">
              <a:extLst>
                <a:ext uri="{FF2B5EF4-FFF2-40B4-BE49-F238E27FC236}">
                  <a16:creationId xmlns:a16="http://schemas.microsoft.com/office/drawing/2014/main" id="{E62E79CC-3624-4282-9EBB-493C5333B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8905" y="3302758"/>
              <a:ext cx="21384" cy="213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0" name="Oval 52">
              <a:extLst>
                <a:ext uri="{FF2B5EF4-FFF2-40B4-BE49-F238E27FC236}">
                  <a16:creationId xmlns:a16="http://schemas.microsoft.com/office/drawing/2014/main" id="{408FA447-2692-4B3C-9784-4D177930F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891" y="3302758"/>
              <a:ext cx="21995" cy="213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1" name="Oval 53">
              <a:extLst>
                <a:ext uri="{FF2B5EF4-FFF2-40B4-BE49-F238E27FC236}">
                  <a16:creationId xmlns:a16="http://schemas.microsoft.com/office/drawing/2014/main" id="{94538534-0B79-4226-963A-8D38E2D27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266" y="3302758"/>
              <a:ext cx="23217" cy="213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2" name="Freeform 54">
              <a:extLst>
                <a:ext uri="{FF2B5EF4-FFF2-40B4-BE49-F238E27FC236}">
                  <a16:creationId xmlns:a16="http://schemas.microsoft.com/office/drawing/2014/main" id="{9FF1B9C7-0491-4ED9-9E2B-9A2251DF8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815" y="2957555"/>
              <a:ext cx="153355" cy="53766"/>
            </a:xfrm>
            <a:custGeom>
              <a:avLst/>
              <a:gdLst>
                <a:gd name="T0" fmla="*/ 7 w 106"/>
                <a:gd name="T1" fmla="*/ 35 h 37"/>
                <a:gd name="T2" fmla="*/ 99 w 106"/>
                <a:gd name="T3" fmla="*/ 33 h 37"/>
                <a:gd name="T4" fmla="*/ 102 w 106"/>
                <a:gd name="T5" fmla="*/ 34 h 37"/>
                <a:gd name="T6" fmla="*/ 105 w 106"/>
                <a:gd name="T7" fmla="*/ 33 h 37"/>
                <a:gd name="T8" fmla="*/ 105 w 106"/>
                <a:gd name="T9" fmla="*/ 28 h 37"/>
                <a:gd name="T10" fmla="*/ 2 w 106"/>
                <a:gd name="T11" fmla="*/ 30 h 37"/>
                <a:gd name="T12" fmla="*/ 2 w 106"/>
                <a:gd name="T13" fmla="*/ 35 h 37"/>
                <a:gd name="T14" fmla="*/ 7 w 106"/>
                <a:gd name="T15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37">
                  <a:moveTo>
                    <a:pt x="7" y="35"/>
                  </a:moveTo>
                  <a:cubicBezTo>
                    <a:pt x="32" y="9"/>
                    <a:pt x="73" y="8"/>
                    <a:pt x="99" y="33"/>
                  </a:cubicBezTo>
                  <a:cubicBezTo>
                    <a:pt x="100" y="34"/>
                    <a:pt x="101" y="34"/>
                    <a:pt x="102" y="34"/>
                  </a:cubicBezTo>
                  <a:cubicBezTo>
                    <a:pt x="103" y="34"/>
                    <a:pt x="104" y="34"/>
                    <a:pt x="105" y="33"/>
                  </a:cubicBezTo>
                  <a:cubicBezTo>
                    <a:pt x="106" y="32"/>
                    <a:pt x="106" y="29"/>
                    <a:pt x="105" y="28"/>
                  </a:cubicBezTo>
                  <a:cubicBezTo>
                    <a:pt x="76" y="0"/>
                    <a:pt x="29" y="1"/>
                    <a:pt x="2" y="30"/>
                  </a:cubicBezTo>
                  <a:cubicBezTo>
                    <a:pt x="0" y="32"/>
                    <a:pt x="0" y="34"/>
                    <a:pt x="2" y="35"/>
                  </a:cubicBezTo>
                  <a:cubicBezTo>
                    <a:pt x="3" y="37"/>
                    <a:pt x="6" y="37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3" name="Freeform 55">
              <a:extLst>
                <a:ext uri="{FF2B5EF4-FFF2-40B4-BE49-F238E27FC236}">
                  <a16:creationId xmlns:a16="http://schemas.microsoft.com/office/drawing/2014/main" id="{E6932E20-7095-4500-81E6-8BCE1AE58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6810" y="2991159"/>
              <a:ext cx="111198" cy="40325"/>
            </a:xfrm>
            <a:custGeom>
              <a:avLst/>
              <a:gdLst>
                <a:gd name="T0" fmla="*/ 73 w 77"/>
                <a:gd name="T1" fmla="*/ 26 h 28"/>
                <a:gd name="T2" fmla="*/ 75 w 77"/>
                <a:gd name="T3" fmla="*/ 25 h 28"/>
                <a:gd name="T4" fmla="*/ 75 w 77"/>
                <a:gd name="T5" fmla="*/ 20 h 28"/>
                <a:gd name="T6" fmla="*/ 2 w 77"/>
                <a:gd name="T7" fmla="*/ 21 h 28"/>
                <a:gd name="T8" fmla="*/ 2 w 77"/>
                <a:gd name="T9" fmla="*/ 27 h 28"/>
                <a:gd name="T10" fmla="*/ 7 w 77"/>
                <a:gd name="T11" fmla="*/ 27 h 28"/>
                <a:gd name="T12" fmla="*/ 70 w 77"/>
                <a:gd name="T13" fmla="*/ 25 h 28"/>
                <a:gd name="T14" fmla="*/ 73 w 77"/>
                <a:gd name="T1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28">
                  <a:moveTo>
                    <a:pt x="73" y="26"/>
                  </a:moveTo>
                  <a:cubicBezTo>
                    <a:pt x="74" y="26"/>
                    <a:pt x="75" y="26"/>
                    <a:pt x="75" y="25"/>
                  </a:cubicBezTo>
                  <a:cubicBezTo>
                    <a:pt x="77" y="24"/>
                    <a:pt x="77" y="21"/>
                    <a:pt x="75" y="20"/>
                  </a:cubicBezTo>
                  <a:cubicBezTo>
                    <a:pt x="54" y="0"/>
                    <a:pt x="22" y="1"/>
                    <a:pt x="2" y="21"/>
                  </a:cubicBezTo>
                  <a:cubicBezTo>
                    <a:pt x="0" y="23"/>
                    <a:pt x="0" y="25"/>
                    <a:pt x="2" y="27"/>
                  </a:cubicBezTo>
                  <a:cubicBezTo>
                    <a:pt x="3" y="28"/>
                    <a:pt x="6" y="28"/>
                    <a:pt x="7" y="27"/>
                  </a:cubicBezTo>
                  <a:cubicBezTo>
                    <a:pt x="24" y="9"/>
                    <a:pt x="52" y="9"/>
                    <a:pt x="70" y="25"/>
                  </a:cubicBezTo>
                  <a:cubicBezTo>
                    <a:pt x="71" y="26"/>
                    <a:pt x="72" y="26"/>
                    <a:pt x="7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4" name="Freeform 56">
              <a:extLst>
                <a:ext uri="{FF2B5EF4-FFF2-40B4-BE49-F238E27FC236}">
                  <a16:creationId xmlns:a16="http://schemas.microsoft.com/office/drawing/2014/main" id="{BDD935A5-835C-4354-86F1-1A5284911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2471" y="3029651"/>
              <a:ext cx="60487" cy="26272"/>
            </a:xfrm>
            <a:custGeom>
              <a:avLst/>
              <a:gdLst>
                <a:gd name="T0" fmla="*/ 1 w 42"/>
                <a:gd name="T1" fmla="*/ 11 h 18"/>
                <a:gd name="T2" fmla="*/ 2 w 42"/>
                <a:gd name="T3" fmla="*/ 17 h 18"/>
                <a:gd name="T4" fmla="*/ 7 w 42"/>
                <a:gd name="T5" fmla="*/ 17 h 18"/>
                <a:gd name="T6" fmla="*/ 35 w 42"/>
                <a:gd name="T7" fmla="*/ 16 h 18"/>
                <a:gd name="T8" fmla="*/ 38 w 42"/>
                <a:gd name="T9" fmla="*/ 17 h 18"/>
                <a:gd name="T10" fmla="*/ 40 w 42"/>
                <a:gd name="T11" fmla="*/ 16 h 18"/>
                <a:gd name="T12" fmla="*/ 40 w 42"/>
                <a:gd name="T13" fmla="*/ 11 h 18"/>
                <a:gd name="T14" fmla="*/ 1 w 42"/>
                <a:gd name="T1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8">
                  <a:moveTo>
                    <a:pt x="1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8"/>
                    <a:pt x="5" y="18"/>
                    <a:pt x="7" y="17"/>
                  </a:cubicBezTo>
                  <a:cubicBezTo>
                    <a:pt x="14" y="9"/>
                    <a:pt x="27" y="9"/>
                    <a:pt x="35" y="16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7"/>
                    <a:pt x="40" y="17"/>
                    <a:pt x="40" y="16"/>
                  </a:cubicBezTo>
                  <a:cubicBezTo>
                    <a:pt x="42" y="14"/>
                    <a:pt x="42" y="12"/>
                    <a:pt x="40" y="11"/>
                  </a:cubicBezTo>
                  <a:cubicBezTo>
                    <a:pt x="29" y="0"/>
                    <a:pt x="12" y="0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609F0542-3E73-47C9-A0CD-795FA57B5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633" y="3090748"/>
              <a:ext cx="18940" cy="17107"/>
            </a:xfrm>
            <a:custGeom>
              <a:avLst/>
              <a:gdLst>
                <a:gd name="T0" fmla="*/ 10 w 13"/>
                <a:gd name="T1" fmla="*/ 10 h 12"/>
                <a:gd name="T2" fmla="*/ 12 w 13"/>
                <a:gd name="T3" fmla="*/ 4 h 12"/>
                <a:gd name="T4" fmla="*/ 10 w 13"/>
                <a:gd name="T5" fmla="*/ 2 h 12"/>
                <a:gd name="T6" fmla="*/ 8 w 13"/>
                <a:gd name="T7" fmla="*/ 1 h 12"/>
                <a:gd name="T8" fmla="*/ 2 w 13"/>
                <a:gd name="T9" fmla="*/ 2 h 12"/>
                <a:gd name="T10" fmla="*/ 2 w 13"/>
                <a:gd name="T11" fmla="*/ 10 h 12"/>
                <a:gd name="T12" fmla="*/ 2 w 13"/>
                <a:gd name="T13" fmla="*/ 11 h 12"/>
                <a:gd name="T14" fmla="*/ 7 w 13"/>
                <a:gd name="T15" fmla="*/ 12 h 12"/>
                <a:gd name="T16" fmla="*/ 10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0" y="10"/>
                  </a:moveTo>
                  <a:cubicBezTo>
                    <a:pt x="12" y="9"/>
                    <a:pt x="13" y="6"/>
                    <a:pt x="12" y="4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8" y="12"/>
                    <a:pt x="9" y="11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6" name="Freeform 58">
              <a:extLst>
                <a:ext uri="{FF2B5EF4-FFF2-40B4-BE49-F238E27FC236}">
                  <a16:creationId xmlns:a16="http://schemas.microsoft.com/office/drawing/2014/main" id="{FD9551E2-C8E0-45DE-9180-F6355A415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7483" y="3280762"/>
              <a:ext cx="30549" cy="30549"/>
            </a:xfrm>
            <a:custGeom>
              <a:avLst/>
              <a:gdLst>
                <a:gd name="T0" fmla="*/ 17 w 21"/>
                <a:gd name="T1" fmla="*/ 2 h 21"/>
                <a:gd name="T2" fmla="*/ 17 w 21"/>
                <a:gd name="T3" fmla="*/ 2 h 21"/>
                <a:gd name="T4" fmla="*/ 10 w 21"/>
                <a:gd name="T5" fmla="*/ 0 h 21"/>
                <a:gd name="T6" fmla="*/ 4 w 21"/>
                <a:gd name="T7" fmla="*/ 2 h 21"/>
                <a:gd name="T8" fmla="*/ 3 w 21"/>
                <a:gd name="T9" fmla="*/ 2 h 21"/>
                <a:gd name="T10" fmla="*/ 0 w 21"/>
                <a:gd name="T11" fmla="*/ 7 h 21"/>
                <a:gd name="T12" fmla="*/ 0 w 21"/>
                <a:gd name="T13" fmla="*/ 10 h 21"/>
                <a:gd name="T14" fmla="*/ 0 w 21"/>
                <a:gd name="T15" fmla="*/ 12 h 21"/>
                <a:gd name="T16" fmla="*/ 10 w 21"/>
                <a:gd name="T17" fmla="*/ 21 h 21"/>
                <a:gd name="T18" fmla="*/ 20 w 21"/>
                <a:gd name="T19" fmla="*/ 12 h 21"/>
                <a:gd name="T20" fmla="*/ 21 w 21"/>
                <a:gd name="T21" fmla="*/ 10 h 21"/>
                <a:gd name="T22" fmla="*/ 20 w 21"/>
                <a:gd name="T23" fmla="*/ 7 h 21"/>
                <a:gd name="T24" fmla="*/ 17 w 21"/>
                <a:gd name="T2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1"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8" y="0"/>
                    <a:pt x="6" y="1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7"/>
                    <a:pt x="5" y="21"/>
                    <a:pt x="10" y="21"/>
                  </a:cubicBezTo>
                  <a:cubicBezTo>
                    <a:pt x="15" y="21"/>
                    <a:pt x="20" y="17"/>
                    <a:pt x="20" y="12"/>
                  </a:cubicBezTo>
                  <a:cubicBezTo>
                    <a:pt x="21" y="11"/>
                    <a:pt x="21" y="11"/>
                    <a:pt x="21" y="10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5"/>
                    <a:pt x="19" y="4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7" name="Oval 59">
              <a:extLst>
                <a:ext uri="{FF2B5EF4-FFF2-40B4-BE49-F238E27FC236}">
                  <a16:creationId xmlns:a16="http://schemas.microsoft.com/office/drawing/2014/main" id="{AF4739B2-9569-4753-ACA3-93C5225F2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7483" y="3152457"/>
              <a:ext cx="30549" cy="305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8" name="Rectangle 60">
              <a:extLst>
                <a:ext uri="{FF2B5EF4-FFF2-40B4-BE49-F238E27FC236}">
                  <a16:creationId xmlns:a16="http://schemas.microsoft.com/office/drawing/2014/main" id="{3175326C-66A9-4AE7-9F32-0095ACB914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218" y="3228829"/>
              <a:ext cx="45823" cy="476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9" name="Freeform 61">
              <a:extLst>
                <a:ext uri="{FF2B5EF4-FFF2-40B4-BE49-F238E27FC236}">
                  <a16:creationId xmlns:a16="http://schemas.microsoft.com/office/drawing/2014/main" id="{11BA5212-3578-4154-8393-ADC0410DF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952" y="3327197"/>
              <a:ext cx="301823" cy="79427"/>
            </a:xfrm>
            <a:custGeom>
              <a:avLst/>
              <a:gdLst>
                <a:gd name="T0" fmla="*/ 111 w 209"/>
                <a:gd name="T1" fmla="*/ 55 h 55"/>
                <a:gd name="T2" fmla="*/ 1 w 209"/>
                <a:gd name="T3" fmla="*/ 6 h 55"/>
                <a:gd name="T4" fmla="*/ 1 w 209"/>
                <a:gd name="T5" fmla="*/ 1 h 55"/>
                <a:gd name="T6" fmla="*/ 6 w 209"/>
                <a:gd name="T7" fmla="*/ 1 h 55"/>
                <a:gd name="T8" fmla="*/ 111 w 209"/>
                <a:gd name="T9" fmla="*/ 48 h 55"/>
                <a:gd name="T10" fmla="*/ 203 w 209"/>
                <a:gd name="T11" fmla="*/ 14 h 55"/>
                <a:gd name="T12" fmla="*/ 208 w 209"/>
                <a:gd name="T13" fmla="*/ 14 h 55"/>
                <a:gd name="T14" fmla="*/ 208 w 209"/>
                <a:gd name="T15" fmla="*/ 19 h 55"/>
                <a:gd name="T16" fmla="*/ 111 w 209"/>
                <a:gd name="T1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55">
                  <a:moveTo>
                    <a:pt x="111" y="55"/>
                  </a:moveTo>
                  <a:cubicBezTo>
                    <a:pt x="69" y="55"/>
                    <a:pt x="29" y="37"/>
                    <a:pt x="1" y="6"/>
                  </a:cubicBezTo>
                  <a:cubicBezTo>
                    <a:pt x="0" y="5"/>
                    <a:pt x="0" y="2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33" y="31"/>
                    <a:pt x="71" y="48"/>
                    <a:pt x="111" y="48"/>
                  </a:cubicBezTo>
                  <a:cubicBezTo>
                    <a:pt x="145" y="48"/>
                    <a:pt x="178" y="36"/>
                    <a:pt x="203" y="14"/>
                  </a:cubicBezTo>
                  <a:cubicBezTo>
                    <a:pt x="205" y="13"/>
                    <a:pt x="207" y="13"/>
                    <a:pt x="208" y="14"/>
                  </a:cubicBezTo>
                  <a:cubicBezTo>
                    <a:pt x="209" y="16"/>
                    <a:pt x="209" y="18"/>
                    <a:pt x="208" y="19"/>
                  </a:cubicBezTo>
                  <a:cubicBezTo>
                    <a:pt x="181" y="42"/>
                    <a:pt x="147" y="55"/>
                    <a:pt x="11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0" name="Freeform 62">
              <a:extLst>
                <a:ext uri="{FF2B5EF4-FFF2-40B4-BE49-F238E27FC236}">
                  <a16:creationId xmlns:a16="http://schemas.microsoft.com/office/drawing/2014/main" id="{86722087-0966-4109-B15B-BE74D428B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16" y="2991159"/>
              <a:ext cx="147246" cy="127083"/>
            </a:xfrm>
            <a:custGeom>
              <a:avLst/>
              <a:gdLst>
                <a:gd name="T0" fmla="*/ 98 w 102"/>
                <a:gd name="T1" fmla="*/ 88 h 88"/>
                <a:gd name="T2" fmla="*/ 95 w 102"/>
                <a:gd name="T3" fmla="*/ 86 h 88"/>
                <a:gd name="T4" fmla="*/ 3 w 102"/>
                <a:gd name="T5" fmla="*/ 7 h 88"/>
                <a:gd name="T6" fmla="*/ 0 w 102"/>
                <a:gd name="T7" fmla="*/ 3 h 88"/>
                <a:gd name="T8" fmla="*/ 4 w 102"/>
                <a:gd name="T9" fmla="*/ 0 h 88"/>
                <a:gd name="T10" fmla="*/ 101 w 102"/>
                <a:gd name="T11" fmla="*/ 83 h 88"/>
                <a:gd name="T12" fmla="*/ 99 w 102"/>
                <a:gd name="T13" fmla="*/ 88 h 88"/>
                <a:gd name="T14" fmla="*/ 98 w 102"/>
                <a:gd name="T1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88">
                  <a:moveTo>
                    <a:pt x="98" y="88"/>
                  </a:moveTo>
                  <a:cubicBezTo>
                    <a:pt x="96" y="88"/>
                    <a:pt x="95" y="87"/>
                    <a:pt x="95" y="86"/>
                  </a:cubicBezTo>
                  <a:cubicBezTo>
                    <a:pt x="77" y="47"/>
                    <a:pt x="44" y="18"/>
                    <a:pt x="3" y="7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8" y="12"/>
                    <a:pt x="83" y="42"/>
                    <a:pt x="101" y="83"/>
                  </a:cubicBezTo>
                  <a:cubicBezTo>
                    <a:pt x="102" y="85"/>
                    <a:pt x="101" y="87"/>
                    <a:pt x="99" y="88"/>
                  </a:cubicBezTo>
                  <a:cubicBezTo>
                    <a:pt x="99" y="88"/>
                    <a:pt x="98" y="88"/>
                    <a:pt x="9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1" name="Freeform 63">
              <a:extLst>
                <a:ext uri="{FF2B5EF4-FFF2-40B4-BE49-F238E27FC236}">
                  <a16:creationId xmlns:a16="http://schemas.microsoft.com/office/drawing/2014/main" id="{BAC1D105-AA49-4617-8179-6E522F796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959" y="3000935"/>
              <a:ext cx="109365" cy="101422"/>
            </a:xfrm>
            <a:custGeom>
              <a:avLst/>
              <a:gdLst>
                <a:gd name="T0" fmla="*/ 4 w 76"/>
                <a:gd name="T1" fmla="*/ 70 h 70"/>
                <a:gd name="T2" fmla="*/ 2 w 76"/>
                <a:gd name="T3" fmla="*/ 69 h 70"/>
                <a:gd name="T4" fmla="*/ 1 w 76"/>
                <a:gd name="T5" fmla="*/ 64 h 70"/>
                <a:gd name="T6" fmla="*/ 71 w 76"/>
                <a:gd name="T7" fmla="*/ 1 h 70"/>
                <a:gd name="T8" fmla="*/ 76 w 76"/>
                <a:gd name="T9" fmla="*/ 2 h 70"/>
                <a:gd name="T10" fmla="*/ 74 w 76"/>
                <a:gd name="T11" fmla="*/ 7 h 70"/>
                <a:gd name="T12" fmla="*/ 7 w 76"/>
                <a:gd name="T13" fmla="*/ 68 h 70"/>
                <a:gd name="T14" fmla="*/ 4 w 76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0">
                  <a:moveTo>
                    <a:pt x="4" y="70"/>
                  </a:moveTo>
                  <a:cubicBezTo>
                    <a:pt x="4" y="70"/>
                    <a:pt x="3" y="69"/>
                    <a:pt x="2" y="69"/>
                  </a:cubicBezTo>
                  <a:cubicBezTo>
                    <a:pt x="1" y="68"/>
                    <a:pt x="0" y="66"/>
                    <a:pt x="1" y="64"/>
                  </a:cubicBezTo>
                  <a:cubicBezTo>
                    <a:pt x="17" y="36"/>
                    <a:pt x="42" y="14"/>
                    <a:pt x="71" y="1"/>
                  </a:cubicBezTo>
                  <a:cubicBezTo>
                    <a:pt x="73" y="0"/>
                    <a:pt x="75" y="1"/>
                    <a:pt x="76" y="2"/>
                  </a:cubicBezTo>
                  <a:cubicBezTo>
                    <a:pt x="76" y="4"/>
                    <a:pt x="76" y="6"/>
                    <a:pt x="74" y="7"/>
                  </a:cubicBezTo>
                  <a:cubicBezTo>
                    <a:pt x="46" y="19"/>
                    <a:pt x="22" y="41"/>
                    <a:pt x="7" y="68"/>
                  </a:cubicBezTo>
                  <a:cubicBezTo>
                    <a:pt x="6" y="69"/>
                    <a:pt x="5" y="70"/>
                    <a:pt x="4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grpSp>
        <p:nvGrpSpPr>
          <p:cNvPr id="92" name="Group 2361">
            <a:extLst>
              <a:ext uri="{FF2B5EF4-FFF2-40B4-BE49-F238E27FC236}">
                <a16:creationId xmlns:a16="http://schemas.microsoft.com/office/drawing/2014/main" id="{74C0619E-26DD-4FBE-9585-39D971C07A45}"/>
              </a:ext>
            </a:extLst>
          </p:cNvPr>
          <p:cNvGrpSpPr/>
          <p:nvPr/>
        </p:nvGrpSpPr>
        <p:grpSpPr>
          <a:xfrm>
            <a:off x="2963917" y="2469931"/>
            <a:ext cx="1587597" cy="693576"/>
            <a:chOff x="3170630" y="3461612"/>
            <a:chExt cx="877363" cy="301212"/>
          </a:xfrm>
          <a:solidFill>
            <a:schemeClr val="tx2"/>
          </a:solidFill>
        </p:grpSpPr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id="{639F8724-14EB-4BC7-B192-9C11041351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0630" y="3625965"/>
              <a:ext cx="337259" cy="56210"/>
            </a:xfrm>
            <a:custGeom>
              <a:avLst/>
              <a:gdLst>
                <a:gd name="T0" fmla="*/ 214 w 234"/>
                <a:gd name="T1" fmla="*/ 39 h 39"/>
                <a:gd name="T2" fmla="*/ 20 w 234"/>
                <a:gd name="T3" fmla="*/ 39 h 39"/>
                <a:gd name="T4" fmla="*/ 0 w 234"/>
                <a:gd name="T5" fmla="*/ 19 h 39"/>
                <a:gd name="T6" fmla="*/ 20 w 234"/>
                <a:gd name="T7" fmla="*/ 0 h 39"/>
                <a:gd name="T8" fmla="*/ 214 w 234"/>
                <a:gd name="T9" fmla="*/ 0 h 39"/>
                <a:gd name="T10" fmla="*/ 234 w 234"/>
                <a:gd name="T11" fmla="*/ 19 h 39"/>
                <a:gd name="T12" fmla="*/ 214 w 234"/>
                <a:gd name="T13" fmla="*/ 39 h 39"/>
                <a:gd name="T14" fmla="*/ 20 w 234"/>
                <a:gd name="T15" fmla="*/ 8 h 39"/>
                <a:gd name="T16" fmla="*/ 8 w 234"/>
                <a:gd name="T17" fmla="*/ 19 h 39"/>
                <a:gd name="T18" fmla="*/ 20 w 234"/>
                <a:gd name="T19" fmla="*/ 31 h 39"/>
                <a:gd name="T20" fmla="*/ 214 w 234"/>
                <a:gd name="T21" fmla="*/ 31 h 39"/>
                <a:gd name="T22" fmla="*/ 226 w 234"/>
                <a:gd name="T23" fmla="*/ 19 h 39"/>
                <a:gd name="T24" fmla="*/ 214 w 234"/>
                <a:gd name="T25" fmla="*/ 8 h 39"/>
                <a:gd name="T26" fmla="*/ 20 w 234"/>
                <a:gd name="T27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4" h="39">
                  <a:moveTo>
                    <a:pt x="214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5" y="0"/>
                    <a:pt x="234" y="8"/>
                    <a:pt x="234" y="19"/>
                  </a:cubicBezTo>
                  <a:cubicBezTo>
                    <a:pt x="234" y="30"/>
                    <a:pt x="225" y="39"/>
                    <a:pt x="214" y="39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19"/>
                  </a:cubicBezTo>
                  <a:cubicBezTo>
                    <a:pt x="8" y="26"/>
                    <a:pt x="13" y="31"/>
                    <a:pt x="20" y="31"/>
                  </a:cubicBezTo>
                  <a:cubicBezTo>
                    <a:pt x="214" y="31"/>
                    <a:pt x="214" y="31"/>
                    <a:pt x="214" y="31"/>
                  </a:cubicBezTo>
                  <a:cubicBezTo>
                    <a:pt x="221" y="31"/>
                    <a:pt x="226" y="26"/>
                    <a:pt x="226" y="19"/>
                  </a:cubicBezTo>
                  <a:cubicBezTo>
                    <a:pt x="226" y="13"/>
                    <a:pt x="221" y="8"/>
                    <a:pt x="214" y="8"/>
                  </a:cubicBezTo>
                  <a:lnTo>
                    <a:pt x="2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4" name="Oval 65">
              <a:extLst>
                <a:ext uri="{FF2B5EF4-FFF2-40B4-BE49-F238E27FC236}">
                  <a16:creationId xmlns:a16="http://schemas.microsoft.com/office/drawing/2014/main" id="{4BA40C76-0158-496B-BCFE-B7B1A8EE6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0792" y="3643072"/>
              <a:ext cx="22606" cy="232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5" name="Oval 66">
              <a:extLst>
                <a:ext uri="{FF2B5EF4-FFF2-40B4-BE49-F238E27FC236}">
                  <a16:creationId xmlns:a16="http://schemas.microsoft.com/office/drawing/2014/main" id="{E2E8C35A-B91D-4E2D-A04A-C3ADBF219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832" y="3643072"/>
              <a:ext cx="23217" cy="232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6" name="Oval 67">
              <a:extLst>
                <a:ext uri="{FF2B5EF4-FFF2-40B4-BE49-F238E27FC236}">
                  <a16:creationId xmlns:a16="http://schemas.microsoft.com/office/drawing/2014/main" id="{68FBF2B1-218C-4779-9C0A-A00CFD397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8873" y="3643072"/>
              <a:ext cx="23217" cy="232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7" name="Oval 68">
              <a:extLst>
                <a:ext uri="{FF2B5EF4-FFF2-40B4-BE49-F238E27FC236}">
                  <a16:creationId xmlns:a16="http://schemas.microsoft.com/office/drawing/2014/main" id="{AEF572DD-5B26-494D-AAC0-4BADBA6DC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6691" y="3643072"/>
              <a:ext cx="23217" cy="232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8" name="Oval 69">
              <a:extLst>
                <a:ext uri="{FF2B5EF4-FFF2-40B4-BE49-F238E27FC236}">
                  <a16:creationId xmlns:a16="http://schemas.microsoft.com/office/drawing/2014/main" id="{31F73F4A-5449-4757-8DAD-A3A68D79E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6343" y="3643072"/>
              <a:ext cx="23217" cy="232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9" name="Rectangle 70">
              <a:extLst>
                <a:ext uri="{FF2B5EF4-FFF2-40B4-BE49-F238E27FC236}">
                  <a16:creationId xmlns:a16="http://schemas.microsoft.com/office/drawing/2014/main" id="{BF907AAD-402F-4799-B118-65D097180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8124" y="3676676"/>
              <a:ext cx="15274" cy="818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0" name="Rectangle 71">
              <a:extLst>
                <a:ext uri="{FF2B5EF4-FFF2-40B4-BE49-F238E27FC236}">
                  <a16:creationId xmlns:a16="http://schemas.microsoft.com/office/drawing/2014/main" id="{EBD46DFD-5698-4931-96BC-B759D5BA06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5121" y="3676676"/>
              <a:ext cx="15274" cy="818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1" name="Rectangle 72">
              <a:extLst>
                <a:ext uri="{FF2B5EF4-FFF2-40B4-BE49-F238E27FC236}">
                  <a16:creationId xmlns:a16="http://schemas.microsoft.com/office/drawing/2014/main" id="{429824E4-491B-4712-9466-92E21B656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15" y="3754270"/>
              <a:ext cx="38492" cy="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2" name="Rectangle 73">
              <a:extLst>
                <a:ext uri="{FF2B5EF4-FFF2-40B4-BE49-F238E27FC236}">
                  <a16:creationId xmlns:a16="http://schemas.microsoft.com/office/drawing/2014/main" id="{A3F69256-4001-41F9-B37F-0E01A956C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3512" y="3754270"/>
              <a:ext cx="38492" cy="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3" name="Rectangle 74">
              <a:extLst>
                <a:ext uri="{FF2B5EF4-FFF2-40B4-BE49-F238E27FC236}">
                  <a16:creationId xmlns:a16="http://schemas.microsoft.com/office/drawing/2014/main" id="{93530E77-E5B2-42B0-A776-9B8BD654F0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398" y="3558146"/>
              <a:ext cx="56821" cy="574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4" name="Rectangle 75">
              <a:extLst>
                <a:ext uri="{FF2B5EF4-FFF2-40B4-BE49-F238E27FC236}">
                  <a16:creationId xmlns:a16="http://schemas.microsoft.com/office/drawing/2014/main" id="{5D2143FC-65BC-49A9-BF87-75781BA72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0543" y="3558146"/>
              <a:ext cx="57432" cy="574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5" name="Rectangle 76">
              <a:extLst>
                <a:ext uri="{FF2B5EF4-FFF2-40B4-BE49-F238E27FC236}">
                  <a16:creationId xmlns:a16="http://schemas.microsoft.com/office/drawing/2014/main" id="{C24D1626-6F23-4610-8C18-E1E77008F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300" y="3558146"/>
              <a:ext cx="56821" cy="574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6" name="Freeform 77">
              <a:extLst>
                <a:ext uri="{FF2B5EF4-FFF2-40B4-BE49-F238E27FC236}">
                  <a16:creationId xmlns:a16="http://schemas.microsoft.com/office/drawing/2014/main" id="{2B5BE723-0522-44C7-8028-F085625333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4075" y="3461612"/>
              <a:ext cx="230949" cy="158854"/>
            </a:xfrm>
            <a:custGeom>
              <a:avLst/>
              <a:gdLst>
                <a:gd name="T0" fmla="*/ 121 w 160"/>
                <a:gd name="T1" fmla="*/ 105 h 110"/>
                <a:gd name="T2" fmla="*/ 139 w 160"/>
                <a:gd name="T3" fmla="*/ 66 h 110"/>
                <a:gd name="T4" fmla="*/ 155 w 160"/>
                <a:gd name="T5" fmla="*/ 51 h 110"/>
                <a:gd name="T6" fmla="*/ 128 w 160"/>
                <a:gd name="T7" fmla="*/ 51 h 110"/>
                <a:gd name="T8" fmla="*/ 126 w 160"/>
                <a:gd name="T9" fmla="*/ 38 h 110"/>
                <a:gd name="T10" fmla="*/ 119 w 160"/>
                <a:gd name="T11" fmla="*/ 0 h 110"/>
                <a:gd name="T12" fmla="*/ 79 w 160"/>
                <a:gd name="T13" fmla="*/ 0 h 110"/>
                <a:gd name="T14" fmla="*/ 36 w 160"/>
                <a:gd name="T15" fmla="*/ 6 h 110"/>
                <a:gd name="T16" fmla="*/ 32 w 160"/>
                <a:gd name="T17" fmla="*/ 46 h 110"/>
                <a:gd name="T18" fmla="*/ 32 w 160"/>
                <a:gd name="T19" fmla="*/ 51 h 110"/>
                <a:gd name="T20" fmla="*/ 0 w 160"/>
                <a:gd name="T21" fmla="*/ 66 h 110"/>
                <a:gd name="T22" fmla="*/ 39 w 160"/>
                <a:gd name="T23" fmla="*/ 82 h 110"/>
                <a:gd name="T24" fmla="*/ 53 w 160"/>
                <a:gd name="T25" fmla="*/ 105 h 110"/>
                <a:gd name="T26" fmla="*/ 67 w 160"/>
                <a:gd name="T27" fmla="*/ 110 h 110"/>
                <a:gd name="T28" fmla="*/ 68 w 160"/>
                <a:gd name="T29" fmla="*/ 110 h 110"/>
                <a:gd name="T30" fmla="*/ 94 w 160"/>
                <a:gd name="T31" fmla="*/ 110 h 110"/>
                <a:gd name="T32" fmla="*/ 100 w 160"/>
                <a:gd name="T33" fmla="*/ 109 h 110"/>
                <a:gd name="T34" fmla="*/ 126 w 160"/>
                <a:gd name="T35" fmla="*/ 46 h 110"/>
                <a:gd name="T36" fmla="*/ 107 w 160"/>
                <a:gd name="T37" fmla="*/ 46 h 110"/>
                <a:gd name="T38" fmla="*/ 126 w 160"/>
                <a:gd name="T39" fmla="*/ 46 h 110"/>
                <a:gd name="T40" fmla="*/ 42 w 160"/>
                <a:gd name="T41" fmla="*/ 14 h 110"/>
                <a:gd name="T42" fmla="*/ 80 w 160"/>
                <a:gd name="T43" fmla="*/ 8 h 110"/>
                <a:gd name="T44" fmla="*/ 119 w 160"/>
                <a:gd name="T45" fmla="*/ 14 h 110"/>
                <a:gd name="T46" fmla="*/ 115 w 160"/>
                <a:gd name="T47" fmla="*/ 33 h 110"/>
                <a:gd name="T48" fmla="*/ 69 w 160"/>
                <a:gd name="T49" fmla="*/ 29 h 110"/>
                <a:gd name="T50" fmla="*/ 40 w 160"/>
                <a:gd name="T51" fmla="*/ 28 h 110"/>
                <a:gd name="T52" fmla="*/ 35 w 160"/>
                <a:gd name="T53" fmla="*/ 46 h 110"/>
                <a:gd name="T54" fmla="*/ 54 w 160"/>
                <a:gd name="T55" fmla="*/ 46 h 110"/>
                <a:gd name="T56" fmla="*/ 97 w 160"/>
                <a:gd name="T57" fmla="*/ 89 h 110"/>
                <a:gd name="T58" fmla="*/ 93 w 160"/>
                <a:gd name="T59" fmla="*/ 89 h 110"/>
                <a:gd name="T60" fmla="*/ 96 w 160"/>
                <a:gd name="T61" fmla="*/ 69 h 110"/>
                <a:gd name="T62" fmla="*/ 93 w 160"/>
                <a:gd name="T63" fmla="*/ 49 h 110"/>
                <a:gd name="T64" fmla="*/ 81 w 160"/>
                <a:gd name="T65" fmla="*/ 44 h 110"/>
                <a:gd name="T66" fmla="*/ 80 w 160"/>
                <a:gd name="T67" fmla="*/ 44 h 110"/>
                <a:gd name="T68" fmla="*/ 66 w 160"/>
                <a:gd name="T69" fmla="*/ 69 h 110"/>
                <a:gd name="T70" fmla="*/ 69 w 160"/>
                <a:gd name="T71" fmla="*/ 89 h 110"/>
                <a:gd name="T72" fmla="*/ 64 w 160"/>
                <a:gd name="T73" fmla="*/ 89 h 110"/>
                <a:gd name="T74" fmla="*/ 64 w 160"/>
                <a:gd name="T75" fmla="*/ 88 h 110"/>
                <a:gd name="T76" fmla="*/ 62 w 160"/>
                <a:gd name="T77" fmla="*/ 69 h 110"/>
                <a:gd name="T78" fmla="*/ 80 w 160"/>
                <a:gd name="T79" fmla="*/ 39 h 110"/>
                <a:gd name="T80" fmla="*/ 82 w 160"/>
                <a:gd name="T81" fmla="*/ 39 h 110"/>
                <a:gd name="T82" fmla="*/ 100 w 160"/>
                <a:gd name="T83" fmla="*/ 69 h 110"/>
                <a:gd name="T84" fmla="*/ 97 w 160"/>
                <a:gd name="T85" fmla="*/ 8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10">
                  <a:moveTo>
                    <a:pt x="108" y="105"/>
                  </a:moveTo>
                  <a:cubicBezTo>
                    <a:pt x="121" y="105"/>
                    <a:pt x="121" y="105"/>
                    <a:pt x="121" y="105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2" y="73"/>
                    <a:pt x="130" y="66"/>
                    <a:pt x="139" y="66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9" y="60"/>
                    <a:pt x="158" y="53"/>
                    <a:pt x="155" y="51"/>
                  </a:cubicBezTo>
                  <a:cubicBezTo>
                    <a:pt x="150" y="46"/>
                    <a:pt x="137" y="48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0"/>
                    <a:pt x="129" y="48"/>
                    <a:pt x="129" y="46"/>
                  </a:cubicBezTo>
                  <a:cubicBezTo>
                    <a:pt x="129" y="43"/>
                    <a:pt x="128" y="41"/>
                    <a:pt x="126" y="38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3"/>
                    <a:pt x="122" y="0"/>
                    <a:pt x="11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3"/>
                    <a:pt x="36" y="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3" y="41"/>
                    <a:pt x="32" y="43"/>
                    <a:pt x="32" y="46"/>
                  </a:cubicBezTo>
                  <a:cubicBezTo>
                    <a:pt x="32" y="48"/>
                    <a:pt x="32" y="50"/>
                    <a:pt x="33" y="51"/>
                  </a:cubicBezTo>
                  <a:cubicBezTo>
                    <a:pt x="33" y="51"/>
                    <a:pt x="32" y="51"/>
                    <a:pt x="32" y="51"/>
                  </a:cubicBezTo>
                  <a:cubicBezTo>
                    <a:pt x="23" y="48"/>
                    <a:pt x="10" y="46"/>
                    <a:pt x="5" y="51"/>
                  </a:cubicBezTo>
                  <a:cubicBezTo>
                    <a:pt x="3" y="53"/>
                    <a:pt x="1" y="60"/>
                    <a:pt x="0" y="66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1" y="66"/>
                    <a:pt x="39" y="73"/>
                    <a:pt x="39" y="82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6" y="107"/>
                    <a:pt x="58" y="108"/>
                    <a:pt x="61" y="109"/>
                  </a:cubicBezTo>
                  <a:cubicBezTo>
                    <a:pt x="65" y="110"/>
                    <a:pt x="66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7" y="109"/>
                    <a:pt x="100" y="109"/>
                  </a:cubicBezTo>
                  <a:cubicBezTo>
                    <a:pt x="102" y="108"/>
                    <a:pt x="105" y="107"/>
                    <a:pt x="108" y="105"/>
                  </a:cubicBezTo>
                  <a:close/>
                  <a:moveTo>
                    <a:pt x="126" y="46"/>
                  </a:moveTo>
                  <a:cubicBezTo>
                    <a:pt x="126" y="51"/>
                    <a:pt x="121" y="55"/>
                    <a:pt x="116" y="55"/>
                  </a:cubicBezTo>
                  <a:cubicBezTo>
                    <a:pt x="111" y="55"/>
                    <a:pt x="107" y="51"/>
                    <a:pt x="107" y="46"/>
                  </a:cubicBezTo>
                  <a:cubicBezTo>
                    <a:pt x="107" y="41"/>
                    <a:pt x="111" y="37"/>
                    <a:pt x="116" y="37"/>
                  </a:cubicBezTo>
                  <a:cubicBezTo>
                    <a:pt x="121" y="37"/>
                    <a:pt x="126" y="41"/>
                    <a:pt x="126" y="46"/>
                  </a:cubicBezTo>
                  <a:close/>
                  <a:moveTo>
                    <a:pt x="40" y="28"/>
                  </a:move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45" y="8"/>
                    <a:pt x="48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5" y="8"/>
                    <a:pt x="118" y="10"/>
                    <a:pt x="119" y="14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31"/>
                    <a:pt x="118" y="33"/>
                    <a:pt x="115" y="33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84" y="27"/>
                    <a:pt x="76" y="27"/>
                    <a:pt x="69" y="29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2" y="33"/>
                    <a:pt x="40" y="31"/>
                    <a:pt x="40" y="28"/>
                  </a:cubicBezTo>
                  <a:close/>
                  <a:moveTo>
                    <a:pt x="44" y="55"/>
                  </a:moveTo>
                  <a:cubicBezTo>
                    <a:pt x="39" y="55"/>
                    <a:pt x="35" y="51"/>
                    <a:pt x="35" y="46"/>
                  </a:cubicBezTo>
                  <a:cubicBezTo>
                    <a:pt x="35" y="41"/>
                    <a:pt x="39" y="37"/>
                    <a:pt x="44" y="37"/>
                  </a:cubicBezTo>
                  <a:cubicBezTo>
                    <a:pt x="50" y="37"/>
                    <a:pt x="54" y="41"/>
                    <a:pt x="54" y="46"/>
                  </a:cubicBezTo>
                  <a:cubicBezTo>
                    <a:pt x="54" y="51"/>
                    <a:pt x="50" y="55"/>
                    <a:pt x="44" y="55"/>
                  </a:cubicBezTo>
                  <a:close/>
                  <a:moveTo>
                    <a:pt x="97" y="89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4" y="88"/>
                    <a:pt x="95" y="84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4"/>
                    <a:pt x="96" y="56"/>
                    <a:pt x="93" y="49"/>
                  </a:cubicBezTo>
                  <a:cubicBezTo>
                    <a:pt x="92" y="45"/>
                    <a:pt x="87" y="44"/>
                    <a:pt x="8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75" y="44"/>
                    <a:pt x="69" y="45"/>
                    <a:pt x="68" y="49"/>
                  </a:cubicBezTo>
                  <a:cubicBezTo>
                    <a:pt x="66" y="56"/>
                    <a:pt x="65" y="64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84"/>
                    <a:pt x="68" y="88"/>
                    <a:pt x="69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4" y="89"/>
                    <a:pt x="64" y="89"/>
                    <a:pt x="64" y="88"/>
                  </a:cubicBezTo>
                  <a:cubicBezTo>
                    <a:pt x="63" y="84"/>
                    <a:pt x="62" y="77"/>
                    <a:pt x="62" y="70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64"/>
                    <a:pt x="62" y="55"/>
                    <a:pt x="64" y="47"/>
                  </a:cubicBezTo>
                  <a:cubicBezTo>
                    <a:pt x="66" y="41"/>
                    <a:pt x="75" y="40"/>
                    <a:pt x="80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7" y="40"/>
                    <a:pt x="95" y="41"/>
                    <a:pt x="97" y="47"/>
                  </a:cubicBezTo>
                  <a:cubicBezTo>
                    <a:pt x="100" y="55"/>
                    <a:pt x="100" y="64"/>
                    <a:pt x="100" y="69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9" y="77"/>
                    <a:pt x="99" y="84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id="{AA4611E4-B1CC-4032-B7CA-9A149E80BC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2939" y="3572810"/>
              <a:ext cx="235226" cy="190014"/>
            </a:xfrm>
            <a:custGeom>
              <a:avLst/>
              <a:gdLst>
                <a:gd name="T0" fmla="*/ 129 w 163"/>
                <a:gd name="T1" fmla="*/ 51 h 132"/>
                <a:gd name="T2" fmla="*/ 127 w 163"/>
                <a:gd name="T3" fmla="*/ 38 h 132"/>
                <a:gd name="T4" fmla="*/ 126 w 163"/>
                <a:gd name="T5" fmla="*/ 6 h 132"/>
                <a:gd name="T6" fmla="*/ 98 w 163"/>
                <a:gd name="T7" fmla="*/ 0 h 132"/>
                <a:gd name="T8" fmla="*/ 80 w 163"/>
                <a:gd name="T9" fmla="*/ 0 h 132"/>
                <a:gd name="T10" fmla="*/ 37 w 163"/>
                <a:gd name="T11" fmla="*/ 6 h 132"/>
                <a:gd name="T12" fmla="*/ 33 w 163"/>
                <a:gd name="T13" fmla="*/ 46 h 132"/>
                <a:gd name="T14" fmla="*/ 33 w 163"/>
                <a:gd name="T15" fmla="*/ 51 h 132"/>
                <a:gd name="T16" fmla="*/ 2 w 163"/>
                <a:gd name="T17" fmla="*/ 80 h 132"/>
                <a:gd name="T18" fmla="*/ 9 w 163"/>
                <a:gd name="T19" fmla="*/ 83 h 132"/>
                <a:gd name="T20" fmla="*/ 18 w 163"/>
                <a:gd name="T21" fmla="*/ 132 h 132"/>
                <a:gd name="T22" fmla="*/ 27 w 163"/>
                <a:gd name="T23" fmla="*/ 105 h 132"/>
                <a:gd name="T24" fmla="*/ 62 w 163"/>
                <a:gd name="T25" fmla="*/ 109 h 132"/>
                <a:gd name="T26" fmla="*/ 68 w 163"/>
                <a:gd name="T27" fmla="*/ 110 h 132"/>
                <a:gd name="T28" fmla="*/ 94 w 163"/>
                <a:gd name="T29" fmla="*/ 110 h 132"/>
                <a:gd name="T30" fmla="*/ 95 w 163"/>
                <a:gd name="T31" fmla="*/ 110 h 132"/>
                <a:gd name="T32" fmla="*/ 109 w 163"/>
                <a:gd name="T33" fmla="*/ 105 h 132"/>
                <a:gd name="T34" fmla="*/ 136 w 163"/>
                <a:gd name="T35" fmla="*/ 123 h 132"/>
                <a:gd name="T36" fmla="*/ 154 w 163"/>
                <a:gd name="T37" fmla="*/ 123 h 132"/>
                <a:gd name="T38" fmla="*/ 154 w 163"/>
                <a:gd name="T39" fmla="*/ 80 h 132"/>
                <a:gd name="T40" fmla="*/ 156 w 163"/>
                <a:gd name="T41" fmla="*/ 51 h 132"/>
                <a:gd name="T42" fmla="*/ 41 w 163"/>
                <a:gd name="T43" fmla="*/ 28 h 132"/>
                <a:gd name="T44" fmla="*/ 50 w 163"/>
                <a:gd name="T45" fmla="*/ 8 h 132"/>
                <a:gd name="T46" fmla="*/ 106 w 163"/>
                <a:gd name="T47" fmla="*/ 8 h 132"/>
                <a:gd name="T48" fmla="*/ 120 w 163"/>
                <a:gd name="T49" fmla="*/ 14 h 132"/>
                <a:gd name="T50" fmla="*/ 116 w 163"/>
                <a:gd name="T51" fmla="*/ 33 h 132"/>
                <a:gd name="T52" fmla="*/ 93 w 163"/>
                <a:gd name="T53" fmla="*/ 29 h 132"/>
                <a:gd name="T54" fmla="*/ 47 w 163"/>
                <a:gd name="T55" fmla="*/ 33 h 132"/>
                <a:gd name="T56" fmla="*/ 46 w 163"/>
                <a:gd name="T57" fmla="*/ 55 h 132"/>
                <a:gd name="T58" fmla="*/ 46 w 163"/>
                <a:gd name="T59" fmla="*/ 37 h 132"/>
                <a:gd name="T60" fmla="*/ 46 w 163"/>
                <a:gd name="T61" fmla="*/ 55 h 132"/>
                <a:gd name="T62" fmla="*/ 101 w 163"/>
                <a:gd name="T63" fmla="*/ 70 h 132"/>
                <a:gd name="T64" fmla="*/ 98 w 163"/>
                <a:gd name="T65" fmla="*/ 89 h 132"/>
                <a:gd name="T66" fmla="*/ 94 w 163"/>
                <a:gd name="T67" fmla="*/ 89 h 132"/>
                <a:gd name="T68" fmla="*/ 97 w 163"/>
                <a:gd name="T69" fmla="*/ 69 h 132"/>
                <a:gd name="T70" fmla="*/ 94 w 163"/>
                <a:gd name="T71" fmla="*/ 49 h 132"/>
                <a:gd name="T72" fmla="*/ 82 w 163"/>
                <a:gd name="T73" fmla="*/ 44 h 132"/>
                <a:gd name="T74" fmla="*/ 81 w 163"/>
                <a:gd name="T75" fmla="*/ 44 h 132"/>
                <a:gd name="T76" fmla="*/ 67 w 163"/>
                <a:gd name="T77" fmla="*/ 69 h 132"/>
                <a:gd name="T78" fmla="*/ 70 w 163"/>
                <a:gd name="T79" fmla="*/ 89 h 132"/>
                <a:gd name="T80" fmla="*/ 65 w 163"/>
                <a:gd name="T81" fmla="*/ 89 h 132"/>
                <a:gd name="T82" fmla="*/ 65 w 163"/>
                <a:gd name="T83" fmla="*/ 88 h 132"/>
                <a:gd name="T84" fmla="*/ 63 w 163"/>
                <a:gd name="T85" fmla="*/ 69 h 132"/>
                <a:gd name="T86" fmla="*/ 81 w 163"/>
                <a:gd name="T87" fmla="*/ 39 h 132"/>
                <a:gd name="T88" fmla="*/ 83 w 163"/>
                <a:gd name="T89" fmla="*/ 39 h 132"/>
                <a:gd name="T90" fmla="*/ 101 w 163"/>
                <a:gd name="T91" fmla="*/ 69 h 132"/>
                <a:gd name="T92" fmla="*/ 115 w 163"/>
                <a:gd name="T93" fmla="*/ 55 h 132"/>
                <a:gd name="T94" fmla="*/ 117 w 163"/>
                <a:gd name="T95" fmla="*/ 37 h 132"/>
                <a:gd name="T96" fmla="*/ 127 w 163"/>
                <a:gd name="T97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3" h="132">
                  <a:moveTo>
                    <a:pt x="130" y="51"/>
                  </a:moveTo>
                  <a:cubicBezTo>
                    <a:pt x="129" y="51"/>
                    <a:pt x="129" y="51"/>
                    <a:pt x="129" y="51"/>
                  </a:cubicBezTo>
                  <a:cubicBezTo>
                    <a:pt x="129" y="50"/>
                    <a:pt x="130" y="48"/>
                    <a:pt x="130" y="46"/>
                  </a:cubicBezTo>
                  <a:cubicBezTo>
                    <a:pt x="130" y="43"/>
                    <a:pt x="129" y="41"/>
                    <a:pt x="127" y="3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6" y="3"/>
                    <a:pt x="123" y="0"/>
                    <a:pt x="120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3"/>
                    <a:pt x="37" y="6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4" y="41"/>
                    <a:pt x="33" y="43"/>
                    <a:pt x="33" y="46"/>
                  </a:cubicBezTo>
                  <a:cubicBezTo>
                    <a:pt x="33" y="48"/>
                    <a:pt x="34" y="50"/>
                    <a:pt x="34" y="51"/>
                  </a:cubicBezTo>
                  <a:cubicBezTo>
                    <a:pt x="34" y="51"/>
                    <a:pt x="34" y="51"/>
                    <a:pt x="33" y="51"/>
                  </a:cubicBezTo>
                  <a:cubicBezTo>
                    <a:pt x="25" y="48"/>
                    <a:pt x="11" y="46"/>
                    <a:pt x="7" y="51"/>
                  </a:cubicBezTo>
                  <a:cubicBezTo>
                    <a:pt x="2" y="56"/>
                    <a:pt x="0" y="79"/>
                    <a:pt x="2" y="80"/>
                  </a:cubicBezTo>
                  <a:cubicBezTo>
                    <a:pt x="3" y="80"/>
                    <a:pt x="6" y="80"/>
                    <a:pt x="9" y="80"/>
                  </a:cubicBezTo>
                  <a:cubicBezTo>
                    <a:pt x="9" y="81"/>
                    <a:pt x="9" y="82"/>
                    <a:pt x="9" y="8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8"/>
                    <a:pt x="13" y="132"/>
                    <a:pt x="18" y="132"/>
                  </a:cubicBezTo>
                  <a:cubicBezTo>
                    <a:pt x="23" y="132"/>
                    <a:pt x="27" y="128"/>
                    <a:pt x="27" y="123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7" y="107"/>
                    <a:pt x="60" y="108"/>
                    <a:pt x="62" y="109"/>
                  </a:cubicBezTo>
                  <a:cubicBezTo>
                    <a:pt x="66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96" y="110"/>
                    <a:pt x="98" y="109"/>
                    <a:pt x="101" y="109"/>
                  </a:cubicBezTo>
                  <a:cubicBezTo>
                    <a:pt x="103" y="108"/>
                    <a:pt x="106" y="107"/>
                    <a:pt x="109" y="10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8"/>
                    <a:pt x="140" y="132"/>
                    <a:pt x="145" y="132"/>
                  </a:cubicBezTo>
                  <a:cubicBezTo>
                    <a:pt x="150" y="132"/>
                    <a:pt x="154" y="128"/>
                    <a:pt x="154" y="123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4" y="82"/>
                    <a:pt x="154" y="81"/>
                    <a:pt x="154" y="80"/>
                  </a:cubicBezTo>
                  <a:cubicBezTo>
                    <a:pt x="157" y="80"/>
                    <a:pt x="160" y="80"/>
                    <a:pt x="161" y="80"/>
                  </a:cubicBezTo>
                  <a:cubicBezTo>
                    <a:pt x="163" y="79"/>
                    <a:pt x="161" y="56"/>
                    <a:pt x="156" y="51"/>
                  </a:cubicBezTo>
                  <a:cubicBezTo>
                    <a:pt x="152" y="46"/>
                    <a:pt x="138" y="48"/>
                    <a:pt x="130" y="51"/>
                  </a:cubicBezTo>
                  <a:close/>
                  <a:moveTo>
                    <a:pt x="41" y="28"/>
                  </a:moveTo>
                  <a:cubicBezTo>
                    <a:pt x="43" y="14"/>
                    <a:pt x="43" y="14"/>
                    <a:pt x="43" y="14"/>
                  </a:cubicBezTo>
                  <a:cubicBezTo>
                    <a:pt x="43" y="10"/>
                    <a:pt x="46" y="8"/>
                    <a:pt x="50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7" y="8"/>
                    <a:pt x="119" y="10"/>
                    <a:pt x="120" y="14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31"/>
                    <a:pt x="119" y="33"/>
                    <a:pt x="116" y="33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85" y="27"/>
                    <a:pt x="78" y="27"/>
                    <a:pt x="70" y="29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4" y="33"/>
                    <a:pt x="41" y="31"/>
                    <a:pt x="41" y="28"/>
                  </a:cubicBezTo>
                  <a:close/>
                  <a:moveTo>
                    <a:pt x="46" y="55"/>
                  </a:moveTo>
                  <a:cubicBezTo>
                    <a:pt x="40" y="55"/>
                    <a:pt x="36" y="51"/>
                    <a:pt x="36" y="46"/>
                  </a:cubicBezTo>
                  <a:cubicBezTo>
                    <a:pt x="36" y="41"/>
                    <a:pt x="40" y="37"/>
                    <a:pt x="46" y="37"/>
                  </a:cubicBezTo>
                  <a:cubicBezTo>
                    <a:pt x="51" y="37"/>
                    <a:pt x="55" y="41"/>
                    <a:pt x="55" y="46"/>
                  </a:cubicBezTo>
                  <a:cubicBezTo>
                    <a:pt x="55" y="51"/>
                    <a:pt x="51" y="55"/>
                    <a:pt x="46" y="55"/>
                  </a:cubicBezTo>
                  <a:close/>
                  <a:moveTo>
                    <a:pt x="101" y="69"/>
                  </a:moveTo>
                  <a:cubicBezTo>
                    <a:pt x="101" y="70"/>
                    <a:pt x="101" y="70"/>
                    <a:pt x="101" y="70"/>
                  </a:cubicBezTo>
                  <a:cubicBezTo>
                    <a:pt x="101" y="77"/>
                    <a:pt x="100" y="84"/>
                    <a:pt x="99" y="88"/>
                  </a:cubicBezTo>
                  <a:cubicBezTo>
                    <a:pt x="99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5" y="88"/>
                    <a:pt x="96" y="84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4"/>
                    <a:pt x="97" y="56"/>
                    <a:pt x="94" y="49"/>
                  </a:cubicBezTo>
                  <a:cubicBezTo>
                    <a:pt x="93" y="45"/>
                    <a:pt x="88" y="44"/>
                    <a:pt x="83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76" y="44"/>
                    <a:pt x="70" y="45"/>
                    <a:pt x="69" y="49"/>
                  </a:cubicBezTo>
                  <a:cubicBezTo>
                    <a:pt x="67" y="56"/>
                    <a:pt x="66" y="64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8" y="84"/>
                    <a:pt x="69" y="88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8"/>
                  </a:cubicBezTo>
                  <a:cubicBezTo>
                    <a:pt x="64" y="84"/>
                    <a:pt x="63" y="77"/>
                    <a:pt x="63" y="70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2" y="64"/>
                    <a:pt x="63" y="55"/>
                    <a:pt x="66" y="47"/>
                  </a:cubicBezTo>
                  <a:cubicBezTo>
                    <a:pt x="68" y="41"/>
                    <a:pt x="76" y="40"/>
                    <a:pt x="81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8" y="40"/>
                    <a:pt x="96" y="41"/>
                    <a:pt x="98" y="47"/>
                  </a:cubicBezTo>
                  <a:cubicBezTo>
                    <a:pt x="101" y="55"/>
                    <a:pt x="101" y="64"/>
                    <a:pt x="101" y="69"/>
                  </a:cubicBezTo>
                  <a:close/>
                  <a:moveTo>
                    <a:pt x="117" y="55"/>
                  </a:moveTo>
                  <a:cubicBezTo>
                    <a:pt x="117" y="55"/>
                    <a:pt x="116" y="55"/>
                    <a:pt x="115" y="55"/>
                  </a:cubicBezTo>
                  <a:cubicBezTo>
                    <a:pt x="111" y="54"/>
                    <a:pt x="108" y="50"/>
                    <a:pt x="108" y="46"/>
                  </a:cubicBezTo>
                  <a:cubicBezTo>
                    <a:pt x="108" y="41"/>
                    <a:pt x="112" y="37"/>
                    <a:pt x="117" y="37"/>
                  </a:cubicBezTo>
                  <a:cubicBezTo>
                    <a:pt x="120" y="37"/>
                    <a:pt x="122" y="38"/>
                    <a:pt x="124" y="40"/>
                  </a:cubicBezTo>
                  <a:cubicBezTo>
                    <a:pt x="126" y="41"/>
                    <a:pt x="127" y="44"/>
                    <a:pt x="127" y="46"/>
                  </a:cubicBezTo>
                  <a:cubicBezTo>
                    <a:pt x="127" y="51"/>
                    <a:pt x="123" y="55"/>
                    <a:pt x="11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id="{25772ABF-A094-4F6B-88FE-18000475A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934" y="3572810"/>
              <a:ext cx="237059" cy="190014"/>
            </a:xfrm>
            <a:custGeom>
              <a:avLst/>
              <a:gdLst>
                <a:gd name="T0" fmla="*/ 130 w 164"/>
                <a:gd name="T1" fmla="*/ 51 h 132"/>
                <a:gd name="T2" fmla="*/ 131 w 164"/>
                <a:gd name="T3" fmla="*/ 46 h 132"/>
                <a:gd name="T4" fmla="*/ 127 w 164"/>
                <a:gd name="T5" fmla="*/ 6 h 132"/>
                <a:gd name="T6" fmla="*/ 84 w 164"/>
                <a:gd name="T7" fmla="*/ 0 h 132"/>
                <a:gd name="T8" fmla="*/ 66 w 164"/>
                <a:gd name="T9" fmla="*/ 0 h 132"/>
                <a:gd name="T10" fmla="*/ 38 w 164"/>
                <a:gd name="T11" fmla="*/ 6 h 132"/>
                <a:gd name="T12" fmla="*/ 37 w 164"/>
                <a:gd name="T13" fmla="*/ 38 h 132"/>
                <a:gd name="T14" fmla="*/ 35 w 164"/>
                <a:gd name="T15" fmla="*/ 51 h 132"/>
                <a:gd name="T16" fmla="*/ 7 w 164"/>
                <a:gd name="T17" fmla="*/ 51 h 132"/>
                <a:gd name="T18" fmla="*/ 10 w 164"/>
                <a:gd name="T19" fmla="*/ 80 h 132"/>
                <a:gd name="T20" fmla="*/ 10 w 164"/>
                <a:gd name="T21" fmla="*/ 123 h 132"/>
                <a:gd name="T22" fmla="*/ 28 w 164"/>
                <a:gd name="T23" fmla="*/ 123 h 132"/>
                <a:gd name="T24" fmla="*/ 55 w 164"/>
                <a:gd name="T25" fmla="*/ 105 h 132"/>
                <a:gd name="T26" fmla="*/ 69 w 164"/>
                <a:gd name="T27" fmla="*/ 110 h 132"/>
                <a:gd name="T28" fmla="*/ 70 w 164"/>
                <a:gd name="T29" fmla="*/ 110 h 132"/>
                <a:gd name="T30" fmla="*/ 96 w 164"/>
                <a:gd name="T31" fmla="*/ 110 h 132"/>
                <a:gd name="T32" fmla="*/ 102 w 164"/>
                <a:gd name="T33" fmla="*/ 109 h 132"/>
                <a:gd name="T34" fmla="*/ 136 w 164"/>
                <a:gd name="T35" fmla="*/ 105 h 132"/>
                <a:gd name="T36" fmla="*/ 146 w 164"/>
                <a:gd name="T37" fmla="*/ 132 h 132"/>
                <a:gd name="T38" fmla="*/ 155 w 164"/>
                <a:gd name="T39" fmla="*/ 83 h 132"/>
                <a:gd name="T40" fmla="*/ 162 w 164"/>
                <a:gd name="T41" fmla="*/ 80 h 132"/>
                <a:gd name="T42" fmla="*/ 47 w 164"/>
                <a:gd name="T43" fmla="*/ 55 h 132"/>
                <a:gd name="T44" fmla="*/ 39 w 164"/>
                <a:gd name="T45" fmla="*/ 40 h 132"/>
                <a:gd name="T46" fmla="*/ 56 w 164"/>
                <a:gd name="T47" fmla="*/ 46 h 132"/>
                <a:gd name="T48" fmla="*/ 47 w 164"/>
                <a:gd name="T49" fmla="*/ 55 h 132"/>
                <a:gd name="T50" fmla="*/ 42 w 164"/>
                <a:gd name="T51" fmla="*/ 28 h 132"/>
                <a:gd name="T52" fmla="*/ 51 w 164"/>
                <a:gd name="T53" fmla="*/ 8 h 132"/>
                <a:gd name="T54" fmla="*/ 82 w 164"/>
                <a:gd name="T55" fmla="*/ 8 h 132"/>
                <a:gd name="T56" fmla="*/ 121 w 164"/>
                <a:gd name="T57" fmla="*/ 14 h 132"/>
                <a:gd name="T58" fmla="*/ 117 w 164"/>
                <a:gd name="T59" fmla="*/ 33 h 132"/>
                <a:gd name="T60" fmla="*/ 71 w 164"/>
                <a:gd name="T61" fmla="*/ 29 h 132"/>
                <a:gd name="T62" fmla="*/ 47 w 164"/>
                <a:gd name="T63" fmla="*/ 33 h 132"/>
                <a:gd name="T64" fmla="*/ 102 w 164"/>
                <a:gd name="T65" fmla="*/ 70 h 132"/>
                <a:gd name="T66" fmla="*/ 99 w 164"/>
                <a:gd name="T67" fmla="*/ 89 h 132"/>
                <a:gd name="T68" fmla="*/ 95 w 164"/>
                <a:gd name="T69" fmla="*/ 89 h 132"/>
                <a:gd name="T70" fmla="*/ 98 w 164"/>
                <a:gd name="T71" fmla="*/ 69 h 132"/>
                <a:gd name="T72" fmla="*/ 95 w 164"/>
                <a:gd name="T73" fmla="*/ 49 h 132"/>
                <a:gd name="T74" fmla="*/ 83 w 164"/>
                <a:gd name="T75" fmla="*/ 44 h 132"/>
                <a:gd name="T76" fmla="*/ 82 w 164"/>
                <a:gd name="T77" fmla="*/ 44 h 132"/>
                <a:gd name="T78" fmla="*/ 68 w 164"/>
                <a:gd name="T79" fmla="*/ 69 h 132"/>
                <a:gd name="T80" fmla="*/ 71 w 164"/>
                <a:gd name="T81" fmla="*/ 89 h 132"/>
                <a:gd name="T82" fmla="*/ 66 w 164"/>
                <a:gd name="T83" fmla="*/ 89 h 132"/>
                <a:gd name="T84" fmla="*/ 66 w 164"/>
                <a:gd name="T85" fmla="*/ 88 h 132"/>
                <a:gd name="T86" fmla="*/ 64 w 164"/>
                <a:gd name="T87" fmla="*/ 69 h 132"/>
                <a:gd name="T88" fmla="*/ 82 w 164"/>
                <a:gd name="T89" fmla="*/ 39 h 132"/>
                <a:gd name="T90" fmla="*/ 84 w 164"/>
                <a:gd name="T91" fmla="*/ 39 h 132"/>
                <a:gd name="T92" fmla="*/ 102 w 164"/>
                <a:gd name="T93" fmla="*/ 69 h 132"/>
                <a:gd name="T94" fmla="*/ 109 w 164"/>
                <a:gd name="T95" fmla="*/ 46 h 132"/>
                <a:gd name="T96" fmla="*/ 128 w 164"/>
                <a:gd name="T97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" h="132">
                  <a:moveTo>
                    <a:pt x="157" y="51"/>
                  </a:moveTo>
                  <a:cubicBezTo>
                    <a:pt x="152" y="46"/>
                    <a:pt x="139" y="48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0"/>
                    <a:pt x="131" y="48"/>
                    <a:pt x="131" y="46"/>
                  </a:cubicBezTo>
                  <a:cubicBezTo>
                    <a:pt x="131" y="43"/>
                    <a:pt x="130" y="41"/>
                    <a:pt x="128" y="3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5" y="41"/>
                    <a:pt x="34" y="43"/>
                    <a:pt x="34" y="46"/>
                  </a:cubicBezTo>
                  <a:cubicBezTo>
                    <a:pt x="34" y="48"/>
                    <a:pt x="34" y="50"/>
                    <a:pt x="35" y="51"/>
                  </a:cubicBezTo>
                  <a:cubicBezTo>
                    <a:pt x="35" y="51"/>
                    <a:pt x="34" y="51"/>
                    <a:pt x="34" y="51"/>
                  </a:cubicBezTo>
                  <a:cubicBezTo>
                    <a:pt x="25" y="48"/>
                    <a:pt x="12" y="46"/>
                    <a:pt x="7" y="51"/>
                  </a:cubicBezTo>
                  <a:cubicBezTo>
                    <a:pt x="3" y="56"/>
                    <a:pt x="0" y="79"/>
                    <a:pt x="3" y="80"/>
                  </a:cubicBezTo>
                  <a:cubicBezTo>
                    <a:pt x="4" y="80"/>
                    <a:pt x="7" y="80"/>
                    <a:pt x="10" y="80"/>
                  </a:cubicBezTo>
                  <a:cubicBezTo>
                    <a:pt x="10" y="81"/>
                    <a:pt x="10" y="82"/>
                    <a:pt x="10" y="8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28"/>
                    <a:pt x="14" y="132"/>
                    <a:pt x="19" y="132"/>
                  </a:cubicBezTo>
                  <a:cubicBezTo>
                    <a:pt x="24" y="132"/>
                    <a:pt x="28" y="128"/>
                    <a:pt x="28" y="123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8" y="107"/>
                    <a:pt x="60" y="108"/>
                    <a:pt x="63" y="109"/>
                  </a:cubicBezTo>
                  <a:cubicBezTo>
                    <a:pt x="67" y="110"/>
                    <a:pt x="68" y="110"/>
                    <a:pt x="69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97" y="110"/>
                    <a:pt x="99" y="109"/>
                    <a:pt x="102" y="109"/>
                  </a:cubicBezTo>
                  <a:cubicBezTo>
                    <a:pt x="104" y="108"/>
                    <a:pt x="107" y="107"/>
                    <a:pt x="110" y="10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8"/>
                    <a:pt x="141" y="132"/>
                    <a:pt x="146" y="132"/>
                  </a:cubicBezTo>
                  <a:cubicBezTo>
                    <a:pt x="151" y="132"/>
                    <a:pt x="155" y="128"/>
                    <a:pt x="155" y="123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5" y="82"/>
                    <a:pt x="155" y="81"/>
                    <a:pt x="154" y="80"/>
                  </a:cubicBezTo>
                  <a:cubicBezTo>
                    <a:pt x="158" y="80"/>
                    <a:pt x="161" y="80"/>
                    <a:pt x="162" y="80"/>
                  </a:cubicBezTo>
                  <a:cubicBezTo>
                    <a:pt x="164" y="79"/>
                    <a:pt x="162" y="56"/>
                    <a:pt x="157" y="51"/>
                  </a:cubicBezTo>
                  <a:close/>
                  <a:moveTo>
                    <a:pt x="47" y="55"/>
                  </a:moveTo>
                  <a:cubicBezTo>
                    <a:pt x="41" y="55"/>
                    <a:pt x="37" y="51"/>
                    <a:pt x="37" y="46"/>
                  </a:cubicBezTo>
                  <a:cubicBezTo>
                    <a:pt x="37" y="44"/>
                    <a:pt x="38" y="41"/>
                    <a:pt x="39" y="40"/>
                  </a:cubicBezTo>
                  <a:cubicBezTo>
                    <a:pt x="41" y="38"/>
                    <a:pt x="44" y="37"/>
                    <a:pt x="47" y="37"/>
                  </a:cubicBezTo>
                  <a:cubicBezTo>
                    <a:pt x="52" y="37"/>
                    <a:pt x="56" y="41"/>
                    <a:pt x="56" y="46"/>
                  </a:cubicBezTo>
                  <a:cubicBezTo>
                    <a:pt x="56" y="51"/>
                    <a:pt x="53" y="54"/>
                    <a:pt x="49" y="55"/>
                  </a:cubicBezTo>
                  <a:cubicBezTo>
                    <a:pt x="48" y="55"/>
                    <a:pt x="47" y="55"/>
                    <a:pt x="47" y="55"/>
                  </a:cubicBezTo>
                  <a:close/>
                  <a:moveTo>
                    <a:pt x="47" y="33"/>
                  </a:moveTo>
                  <a:cubicBezTo>
                    <a:pt x="44" y="33"/>
                    <a:pt x="42" y="31"/>
                    <a:pt x="42" y="28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0"/>
                    <a:pt x="47" y="8"/>
                    <a:pt x="51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8" y="8"/>
                    <a:pt x="120" y="10"/>
                    <a:pt x="121" y="14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31"/>
                    <a:pt x="120" y="33"/>
                    <a:pt x="117" y="33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86" y="27"/>
                    <a:pt x="78" y="27"/>
                    <a:pt x="71" y="29"/>
                  </a:cubicBezTo>
                  <a:cubicBezTo>
                    <a:pt x="58" y="31"/>
                    <a:pt x="58" y="31"/>
                    <a:pt x="58" y="31"/>
                  </a:cubicBezTo>
                  <a:lnTo>
                    <a:pt x="47" y="33"/>
                  </a:lnTo>
                  <a:close/>
                  <a:moveTo>
                    <a:pt x="102" y="69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7"/>
                    <a:pt x="101" y="84"/>
                    <a:pt x="99" y="88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6" y="88"/>
                    <a:pt x="97" y="84"/>
                    <a:pt x="98" y="69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64"/>
                    <a:pt x="98" y="56"/>
                    <a:pt x="95" y="49"/>
                  </a:cubicBezTo>
                  <a:cubicBezTo>
                    <a:pt x="94" y="45"/>
                    <a:pt x="89" y="44"/>
                    <a:pt x="84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7" y="44"/>
                    <a:pt x="71" y="45"/>
                    <a:pt x="70" y="49"/>
                  </a:cubicBezTo>
                  <a:cubicBezTo>
                    <a:pt x="68" y="56"/>
                    <a:pt x="67" y="64"/>
                    <a:pt x="68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84"/>
                    <a:pt x="70" y="88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6" y="89"/>
                    <a:pt x="66" y="88"/>
                  </a:cubicBezTo>
                  <a:cubicBezTo>
                    <a:pt x="65" y="84"/>
                    <a:pt x="64" y="77"/>
                    <a:pt x="64" y="70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3" y="64"/>
                    <a:pt x="64" y="55"/>
                    <a:pt x="66" y="47"/>
                  </a:cubicBezTo>
                  <a:cubicBezTo>
                    <a:pt x="69" y="41"/>
                    <a:pt x="77" y="40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9" y="40"/>
                    <a:pt x="97" y="41"/>
                    <a:pt x="99" y="47"/>
                  </a:cubicBezTo>
                  <a:cubicBezTo>
                    <a:pt x="102" y="55"/>
                    <a:pt x="102" y="64"/>
                    <a:pt x="102" y="69"/>
                  </a:cubicBezTo>
                  <a:close/>
                  <a:moveTo>
                    <a:pt x="118" y="55"/>
                  </a:moveTo>
                  <a:cubicBezTo>
                    <a:pt x="113" y="55"/>
                    <a:pt x="109" y="51"/>
                    <a:pt x="109" y="46"/>
                  </a:cubicBezTo>
                  <a:cubicBezTo>
                    <a:pt x="109" y="41"/>
                    <a:pt x="113" y="37"/>
                    <a:pt x="118" y="37"/>
                  </a:cubicBezTo>
                  <a:cubicBezTo>
                    <a:pt x="123" y="37"/>
                    <a:pt x="128" y="41"/>
                    <a:pt x="128" y="46"/>
                  </a:cubicBezTo>
                  <a:cubicBezTo>
                    <a:pt x="128" y="51"/>
                    <a:pt x="123" y="55"/>
                    <a:pt x="1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109" name="Rechteck 108">
            <a:extLst>
              <a:ext uri="{FF2B5EF4-FFF2-40B4-BE49-F238E27FC236}">
                <a16:creationId xmlns:a16="http://schemas.microsoft.com/office/drawing/2014/main" id="{0F382A5E-E598-431A-91BD-2C59FEB0B163}"/>
              </a:ext>
            </a:extLst>
          </p:cNvPr>
          <p:cNvSpPr/>
          <p:nvPr/>
        </p:nvSpPr>
        <p:spPr>
          <a:xfrm>
            <a:off x="896938" y="5818188"/>
            <a:ext cx="2035175" cy="300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>
              <a:defRPr/>
            </a:pPr>
            <a:r>
              <a:rPr lang="hu-HU" sz="1400" b="1" dirty="0">
                <a:solidFill>
                  <a:schemeClr val="tx1"/>
                </a:solidFill>
              </a:rPr>
              <a:t>18.század vége</a:t>
            </a:r>
            <a:r>
              <a:rPr lang="de-DE" sz="14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10" name="Rechteck 109">
            <a:extLst>
              <a:ext uri="{FF2B5EF4-FFF2-40B4-BE49-F238E27FC236}">
                <a16:creationId xmlns:a16="http://schemas.microsoft.com/office/drawing/2014/main" id="{9322D5AC-901F-4E4F-9AD5-DAC2FD56239E}"/>
              </a:ext>
            </a:extLst>
          </p:cNvPr>
          <p:cNvSpPr/>
          <p:nvPr/>
        </p:nvSpPr>
        <p:spPr>
          <a:xfrm>
            <a:off x="2886075" y="5854700"/>
            <a:ext cx="1787525" cy="233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>
              <a:defRPr/>
            </a:pPr>
            <a:r>
              <a:rPr lang="hu-HU" sz="1400" b="1" dirty="0">
                <a:solidFill>
                  <a:schemeClr val="tx1"/>
                </a:solidFill>
              </a:rPr>
              <a:t>20. század eleje</a:t>
            </a:r>
            <a:r>
              <a:rPr lang="de-DE" sz="14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11" name="Rechteck 110">
            <a:extLst>
              <a:ext uri="{FF2B5EF4-FFF2-40B4-BE49-F238E27FC236}">
                <a16:creationId xmlns:a16="http://schemas.microsoft.com/office/drawing/2014/main" id="{104F4F0E-8E2E-40C4-9321-F917E0A9296E}"/>
              </a:ext>
            </a:extLst>
          </p:cNvPr>
          <p:cNvSpPr/>
          <p:nvPr/>
        </p:nvSpPr>
        <p:spPr>
          <a:xfrm>
            <a:off x="4706938" y="5891213"/>
            <a:ext cx="1689100" cy="147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>
              <a:defRPr/>
            </a:pPr>
            <a:r>
              <a:rPr lang="hu-HU" sz="1400" b="1" dirty="0">
                <a:solidFill>
                  <a:schemeClr val="tx1"/>
                </a:solidFill>
              </a:rPr>
              <a:t>1970-es évek eleje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112" name="Rechteck 111">
            <a:extLst>
              <a:ext uri="{FF2B5EF4-FFF2-40B4-BE49-F238E27FC236}">
                <a16:creationId xmlns:a16="http://schemas.microsoft.com/office/drawing/2014/main" id="{3D4810CA-539A-4E80-B8C1-6FB2BA760D2A}"/>
              </a:ext>
            </a:extLst>
          </p:cNvPr>
          <p:cNvSpPr/>
          <p:nvPr/>
        </p:nvSpPr>
        <p:spPr>
          <a:xfrm>
            <a:off x="6396038" y="5876925"/>
            <a:ext cx="1558925" cy="168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>
              <a:defRPr/>
            </a:pPr>
            <a:r>
              <a:rPr lang="hu-HU" sz="1400" b="1" dirty="0">
                <a:solidFill>
                  <a:schemeClr val="tx1"/>
                </a:solidFill>
              </a:rPr>
              <a:t>Napjaink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113" name="Rechteck 112">
            <a:extLst>
              <a:ext uri="{FF2B5EF4-FFF2-40B4-BE49-F238E27FC236}">
                <a16:creationId xmlns:a16="http://schemas.microsoft.com/office/drawing/2014/main" id="{AB2F47AD-B41F-4B7D-9134-E92E8FC5CB43}"/>
              </a:ext>
            </a:extLst>
          </p:cNvPr>
          <p:cNvSpPr/>
          <p:nvPr/>
        </p:nvSpPr>
        <p:spPr>
          <a:xfrm>
            <a:off x="976313" y="4019550"/>
            <a:ext cx="1982787" cy="849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algn="just">
              <a:defRPr/>
            </a:pPr>
            <a:r>
              <a:rPr lang="de-DE" sz="1200" b="1" dirty="0">
                <a:solidFill>
                  <a:schemeClr val="tx1"/>
                </a:solidFill>
              </a:rPr>
              <a:t>1. </a:t>
            </a:r>
            <a:r>
              <a:rPr lang="hu-HU" sz="1200" b="1" dirty="0">
                <a:solidFill>
                  <a:schemeClr val="tx1"/>
                </a:solidFill>
              </a:rPr>
              <a:t>Ipari forradalom</a:t>
            </a:r>
            <a:r>
              <a:rPr lang="de-DE" sz="1200" b="1" dirty="0">
                <a:solidFill>
                  <a:schemeClr val="tx1"/>
                </a:solidFill>
              </a:rPr>
              <a:t> </a:t>
            </a:r>
          </a:p>
          <a:p>
            <a:pPr algn="ctr">
              <a:defRPr/>
            </a:pPr>
            <a:r>
              <a:rPr lang="hu-HU" sz="1200" dirty="0">
                <a:solidFill>
                  <a:schemeClr val="tx1"/>
                </a:solidFill>
              </a:rPr>
              <a:t>Víz- és gőzhajtású mechanikus gyártó berendezések bevezetése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14" name="Rechteck 113">
            <a:extLst>
              <a:ext uri="{FF2B5EF4-FFF2-40B4-BE49-F238E27FC236}">
                <a16:creationId xmlns:a16="http://schemas.microsoft.com/office/drawing/2014/main" id="{66B5569D-4DFE-431A-98AC-44FDF9DB7835}"/>
              </a:ext>
            </a:extLst>
          </p:cNvPr>
          <p:cNvSpPr/>
          <p:nvPr/>
        </p:nvSpPr>
        <p:spPr>
          <a:xfrm>
            <a:off x="2864768" y="3990975"/>
            <a:ext cx="1853853" cy="782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algn="ctr">
              <a:defRPr/>
            </a:pPr>
            <a:r>
              <a:rPr lang="de-DE" sz="1200" b="1" dirty="0">
                <a:solidFill>
                  <a:schemeClr val="tx1"/>
                </a:solidFill>
              </a:rPr>
              <a:t>2. I</a:t>
            </a:r>
            <a:r>
              <a:rPr lang="hu-HU" sz="1200" b="1" dirty="0">
                <a:solidFill>
                  <a:schemeClr val="tx1"/>
                </a:solidFill>
              </a:rPr>
              <a:t>pari forradalom</a:t>
            </a:r>
            <a:endParaRPr lang="de-DE" sz="12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hu-HU" sz="1200" dirty="0">
                <a:solidFill>
                  <a:schemeClr val="tx1"/>
                </a:solidFill>
              </a:rPr>
              <a:t>A tömeggyártás bevezetése villamos energia felhasználásával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15" name="Rechteck 114">
            <a:extLst>
              <a:ext uri="{FF2B5EF4-FFF2-40B4-BE49-F238E27FC236}">
                <a16:creationId xmlns:a16="http://schemas.microsoft.com/office/drawing/2014/main" id="{AA02334E-7572-4D18-9C21-EC2E084727C3}"/>
              </a:ext>
            </a:extLst>
          </p:cNvPr>
          <p:cNvSpPr/>
          <p:nvPr/>
        </p:nvSpPr>
        <p:spPr>
          <a:xfrm>
            <a:off x="4630738" y="3933056"/>
            <a:ext cx="1682750" cy="782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algn="ctr">
              <a:defRPr/>
            </a:pPr>
            <a:r>
              <a:rPr lang="de-DE" sz="1200" b="1" dirty="0">
                <a:solidFill>
                  <a:schemeClr val="bg1"/>
                </a:solidFill>
              </a:rPr>
              <a:t>3. </a:t>
            </a:r>
            <a:r>
              <a:rPr lang="hu-HU" sz="1200" b="1" dirty="0">
                <a:solidFill>
                  <a:schemeClr val="bg1"/>
                </a:solidFill>
              </a:rPr>
              <a:t>Ipari forradalom</a:t>
            </a:r>
            <a:endParaRPr lang="de-DE" sz="12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hu-HU" sz="1200" dirty="0">
                <a:solidFill>
                  <a:schemeClr val="bg1"/>
                </a:solidFill>
              </a:rPr>
              <a:t>Az elektronika és az  IT bevezetése a gyártás további automatizálásához</a:t>
            </a:r>
            <a:r>
              <a:rPr lang="de-DE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6" name="Rechteck 115">
            <a:extLst>
              <a:ext uri="{FF2B5EF4-FFF2-40B4-BE49-F238E27FC236}">
                <a16:creationId xmlns:a16="http://schemas.microsoft.com/office/drawing/2014/main" id="{3D871142-519E-4637-83DF-66B5A7F5A203}"/>
              </a:ext>
            </a:extLst>
          </p:cNvPr>
          <p:cNvSpPr/>
          <p:nvPr/>
        </p:nvSpPr>
        <p:spPr>
          <a:xfrm>
            <a:off x="6351588" y="3933056"/>
            <a:ext cx="1658937" cy="782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algn="ctr">
              <a:defRPr/>
            </a:pPr>
            <a:r>
              <a:rPr lang="de-DE" sz="1200" b="1" dirty="0">
                <a:solidFill>
                  <a:schemeClr val="bg1"/>
                </a:solidFill>
              </a:rPr>
              <a:t>4. </a:t>
            </a:r>
            <a:r>
              <a:rPr lang="hu-HU" sz="1200" b="1" dirty="0">
                <a:solidFill>
                  <a:schemeClr val="bg1"/>
                </a:solidFill>
              </a:rPr>
              <a:t>Ipari forradalom</a:t>
            </a:r>
            <a:r>
              <a:rPr lang="de-DE" sz="1200" b="1" dirty="0">
                <a:solidFill>
                  <a:schemeClr val="bg1"/>
                </a:solidFill>
              </a:rPr>
              <a:t> </a:t>
            </a:r>
            <a:r>
              <a:rPr lang="hu-HU" sz="1200" b="1" dirty="0" err="1">
                <a:solidFill>
                  <a:schemeClr val="bg1"/>
                </a:solidFill>
              </a:rPr>
              <a:t>Kiber</a:t>
            </a:r>
            <a:r>
              <a:rPr lang="hu-HU" sz="1200" b="1" dirty="0">
                <a:solidFill>
                  <a:schemeClr val="bg1"/>
                </a:solidFill>
              </a:rPr>
              <a:t>-fizikai rendszerekre építve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117" name="Rechteck 116">
            <a:extLst>
              <a:ext uri="{FF2B5EF4-FFF2-40B4-BE49-F238E27FC236}">
                <a16:creationId xmlns:a16="http://schemas.microsoft.com/office/drawing/2014/main" id="{E6D0835B-EC18-4687-9386-2F8EE2D44A78}"/>
              </a:ext>
            </a:extLst>
          </p:cNvPr>
          <p:cNvSpPr/>
          <p:nvPr/>
        </p:nvSpPr>
        <p:spPr>
          <a:xfrm>
            <a:off x="976313" y="3589338"/>
            <a:ext cx="1982787" cy="442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algn="ctr">
              <a:defRPr/>
            </a:pPr>
            <a:r>
              <a:rPr lang="de-DE" sz="1200" b="1" dirty="0">
                <a:solidFill>
                  <a:schemeClr val="tx1"/>
                </a:solidFill>
              </a:rPr>
              <a:t>E</a:t>
            </a:r>
            <a:r>
              <a:rPr lang="hu-HU" sz="1200" b="1" dirty="0" err="1">
                <a:solidFill>
                  <a:schemeClr val="tx1"/>
                </a:solidFill>
              </a:rPr>
              <a:t>lső</a:t>
            </a:r>
            <a:r>
              <a:rPr lang="hu-HU" sz="1200" b="1" dirty="0">
                <a:solidFill>
                  <a:schemeClr val="tx1"/>
                </a:solidFill>
              </a:rPr>
              <a:t> mechanikus szövőszék</a:t>
            </a:r>
            <a:r>
              <a:rPr lang="de-DE" sz="1200" b="1" dirty="0">
                <a:solidFill>
                  <a:schemeClr val="tx1"/>
                </a:solidFill>
              </a:rPr>
              <a:t>  (1784)</a:t>
            </a:r>
          </a:p>
        </p:txBody>
      </p:sp>
      <p:sp>
        <p:nvSpPr>
          <p:cNvPr id="118" name="Rechteck 117">
            <a:extLst>
              <a:ext uri="{FF2B5EF4-FFF2-40B4-BE49-F238E27FC236}">
                <a16:creationId xmlns:a16="http://schemas.microsoft.com/office/drawing/2014/main" id="{5D3CB698-68ED-4C74-9E6B-874C02BA8FE0}"/>
              </a:ext>
            </a:extLst>
          </p:cNvPr>
          <p:cNvSpPr/>
          <p:nvPr/>
        </p:nvSpPr>
        <p:spPr>
          <a:xfrm>
            <a:off x="2963863" y="3290888"/>
            <a:ext cx="1681162" cy="596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algn="ctr">
              <a:defRPr/>
            </a:pPr>
            <a:r>
              <a:rPr lang="hu-HU" sz="1200" b="1" dirty="0">
                <a:solidFill>
                  <a:schemeClr val="tx1"/>
                </a:solidFill>
              </a:rPr>
              <a:t>Első futószalag </a:t>
            </a:r>
            <a:r>
              <a:rPr lang="de-DE" sz="1200" b="1" dirty="0">
                <a:solidFill>
                  <a:schemeClr val="tx1"/>
                </a:solidFill>
              </a:rPr>
              <a:t> Cincinnati </a:t>
            </a:r>
            <a:r>
              <a:rPr lang="hu-HU" sz="1200" b="1" dirty="0">
                <a:solidFill>
                  <a:schemeClr val="tx1"/>
                </a:solidFill>
              </a:rPr>
              <a:t>vágóhíd </a:t>
            </a:r>
            <a:r>
              <a:rPr lang="de-DE" sz="1200" b="1" dirty="0">
                <a:solidFill>
                  <a:schemeClr val="tx1"/>
                </a:solidFill>
              </a:rPr>
              <a:t>(1870)</a:t>
            </a:r>
          </a:p>
        </p:txBody>
      </p:sp>
      <p:sp>
        <p:nvSpPr>
          <p:cNvPr id="119" name="Rechteck 118">
            <a:extLst>
              <a:ext uri="{FF2B5EF4-FFF2-40B4-BE49-F238E27FC236}">
                <a16:creationId xmlns:a16="http://schemas.microsoft.com/office/drawing/2014/main" id="{8727013F-1B6D-4E00-8C32-8CCB846B37B7}"/>
              </a:ext>
            </a:extLst>
          </p:cNvPr>
          <p:cNvSpPr/>
          <p:nvPr/>
        </p:nvSpPr>
        <p:spPr>
          <a:xfrm>
            <a:off x="4645025" y="3000375"/>
            <a:ext cx="168275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algn="ctr">
              <a:defRPr/>
            </a:pPr>
            <a:r>
              <a:rPr lang="hu-HU" sz="1200" b="1" dirty="0">
                <a:solidFill>
                  <a:schemeClr val="bg1"/>
                </a:solidFill>
              </a:rPr>
              <a:t>Első SPS </a:t>
            </a:r>
            <a:r>
              <a:rPr lang="de-DE" sz="1200" b="1" dirty="0">
                <a:solidFill>
                  <a:schemeClr val="bg1"/>
                </a:solidFill>
              </a:rPr>
              <a:t> </a:t>
            </a:r>
            <a:r>
              <a:rPr lang="de-DE" sz="1200" b="1" dirty="0" err="1">
                <a:solidFill>
                  <a:schemeClr val="bg1"/>
                </a:solidFill>
              </a:rPr>
              <a:t>Modicon</a:t>
            </a:r>
            <a:r>
              <a:rPr lang="de-DE" sz="1200" b="1" dirty="0">
                <a:solidFill>
                  <a:schemeClr val="bg1"/>
                </a:solidFill>
              </a:rPr>
              <a:t> 084 (1969)</a:t>
            </a:r>
          </a:p>
        </p:txBody>
      </p:sp>
      <p:cxnSp>
        <p:nvCxnSpPr>
          <p:cNvPr id="120" name="Gerade Verbindung mit Pfeil 119">
            <a:extLst>
              <a:ext uri="{FF2B5EF4-FFF2-40B4-BE49-F238E27FC236}">
                <a16:creationId xmlns:a16="http://schemas.microsoft.com/office/drawing/2014/main" id="{0D6837B9-095E-4ED7-B069-EE27027D69D1}"/>
              </a:ext>
            </a:extLst>
          </p:cNvPr>
          <p:cNvCxnSpPr/>
          <p:nvPr/>
        </p:nvCxnSpPr>
        <p:spPr>
          <a:xfrm>
            <a:off x="869950" y="5688013"/>
            <a:ext cx="7969250" cy="0"/>
          </a:xfrm>
          <a:prstGeom prst="straightConnector1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21" name="Gerade Verbindung mit Pfeil 120">
            <a:extLst>
              <a:ext uri="{FF2B5EF4-FFF2-40B4-BE49-F238E27FC236}">
                <a16:creationId xmlns:a16="http://schemas.microsoft.com/office/drawing/2014/main" id="{DEF6F6C1-A8A9-4562-9A68-5B1A83210696}"/>
              </a:ext>
            </a:extLst>
          </p:cNvPr>
          <p:cNvCxnSpPr/>
          <p:nvPr/>
        </p:nvCxnSpPr>
        <p:spPr>
          <a:xfrm flipV="1">
            <a:off x="8599488" y="2046288"/>
            <a:ext cx="0" cy="3641725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hteck 121">
            <a:extLst>
              <a:ext uri="{FF2B5EF4-FFF2-40B4-BE49-F238E27FC236}">
                <a16:creationId xmlns:a16="http://schemas.microsoft.com/office/drawing/2014/main" id="{E0523260-5D9D-4107-9692-CFA9FFCC56C6}"/>
              </a:ext>
            </a:extLst>
          </p:cNvPr>
          <p:cNvSpPr/>
          <p:nvPr/>
        </p:nvSpPr>
        <p:spPr>
          <a:xfrm>
            <a:off x="8638357" y="3060166"/>
            <a:ext cx="312035" cy="1498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anchor="ctr"/>
          <a:lstStyle/>
          <a:p>
            <a:pPr algn="ctr">
              <a:defRPr/>
            </a:pPr>
            <a:r>
              <a:rPr lang="de-DE" sz="1400" b="1" dirty="0" err="1">
                <a:solidFill>
                  <a:schemeClr val="tx1"/>
                </a:solidFill>
                <a:latin typeface="+mj-lt"/>
              </a:rPr>
              <a:t>Komplexit</a:t>
            </a:r>
            <a:r>
              <a:rPr lang="hu-HU" sz="1400" b="1" dirty="0">
                <a:solidFill>
                  <a:schemeClr val="tx1"/>
                </a:solidFill>
                <a:latin typeface="+mj-lt"/>
              </a:rPr>
              <a:t>ás</a:t>
            </a:r>
            <a:endParaRPr lang="de-DE" sz="1400" b="1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28700" name="Group 2392"/>
          <p:cNvGrpSpPr>
            <a:grpSpLocks/>
          </p:cNvGrpSpPr>
          <p:nvPr/>
        </p:nvGrpSpPr>
        <p:grpSpPr bwMode="auto">
          <a:xfrm>
            <a:off x="1568624" y="4941168"/>
            <a:ext cx="601663" cy="935037"/>
            <a:chOff x="1757106" y="4804832"/>
            <a:chExt cx="600591" cy="934794"/>
          </a:xfrm>
        </p:grpSpPr>
        <p:grpSp>
          <p:nvGrpSpPr>
            <p:cNvPr id="28755" name="Group 2376"/>
            <p:cNvGrpSpPr>
              <a:grpSpLocks/>
            </p:cNvGrpSpPr>
            <p:nvPr/>
          </p:nvGrpSpPr>
          <p:grpSpPr bwMode="auto">
            <a:xfrm>
              <a:off x="1757106" y="4804832"/>
              <a:ext cx="600591" cy="598758"/>
              <a:chOff x="1757106" y="4804832"/>
              <a:chExt cx="600591" cy="598758"/>
            </a:xfrm>
          </p:grpSpPr>
          <p:sp>
            <p:nvSpPr>
              <p:cNvPr id="28759" name="Oval 311"/>
              <p:cNvSpPr>
                <a:spLocks noChangeArrowheads="1"/>
              </p:cNvSpPr>
              <p:nvPr/>
            </p:nvSpPr>
            <p:spPr bwMode="auto">
              <a:xfrm>
                <a:off x="1757106" y="4804832"/>
                <a:ext cx="600591" cy="59875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60" name="Freeform 313"/>
              <p:cNvSpPr>
                <a:spLocks noEditPoints="1"/>
              </p:cNvSpPr>
              <p:nvPr/>
            </p:nvSpPr>
            <p:spPr bwMode="auto">
              <a:xfrm>
                <a:off x="1887244" y="5058388"/>
                <a:ext cx="190625" cy="194902"/>
              </a:xfrm>
              <a:custGeom>
                <a:avLst/>
                <a:gdLst>
                  <a:gd name="T0" fmla="*/ 2147483646 w 132"/>
                  <a:gd name="T1" fmla="*/ 2147483646 h 135"/>
                  <a:gd name="T2" fmla="*/ 2147483646 w 132"/>
                  <a:gd name="T3" fmla="*/ 2147483646 h 135"/>
                  <a:gd name="T4" fmla="*/ 2147483646 w 132"/>
                  <a:gd name="T5" fmla="*/ 2147483646 h 135"/>
                  <a:gd name="T6" fmla="*/ 2147483646 w 132"/>
                  <a:gd name="T7" fmla="*/ 2147483646 h 135"/>
                  <a:gd name="T8" fmla="*/ 2147483646 w 132"/>
                  <a:gd name="T9" fmla="*/ 2147483646 h 135"/>
                  <a:gd name="T10" fmla="*/ 2147483646 w 132"/>
                  <a:gd name="T11" fmla="*/ 2147483646 h 135"/>
                  <a:gd name="T12" fmla="*/ 2147483646 w 132"/>
                  <a:gd name="T13" fmla="*/ 2147483646 h 135"/>
                  <a:gd name="T14" fmla="*/ 2147483646 w 132"/>
                  <a:gd name="T15" fmla="*/ 2147483646 h 135"/>
                  <a:gd name="T16" fmla="*/ 2147483646 w 132"/>
                  <a:gd name="T17" fmla="*/ 2147483646 h 135"/>
                  <a:gd name="T18" fmla="*/ 2147483646 w 132"/>
                  <a:gd name="T19" fmla="*/ 2147483646 h 135"/>
                  <a:gd name="T20" fmla="*/ 2147483646 w 132"/>
                  <a:gd name="T21" fmla="*/ 2147483646 h 135"/>
                  <a:gd name="T22" fmla="*/ 2147483646 w 132"/>
                  <a:gd name="T23" fmla="*/ 2147483646 h 135"/>
                  <a:gd name="T24" fmla="*/ 2147483646 w 132"/>
                  <a:gd name="T25" fmla="*/ 2147483646 h 135"/>
                  <a:gd name="T26" fmla="*/ 2147483646 w 132"/>
                  <a:gd name="T27" fmla="*/ 2147483646 h 135"/>
                  <a:gd name="T28" fmla="*/ 2147483646 w 132"/>
                  <a:gd name="T29" fmla="*/ 2147483646 h 135"/>
                  <a:gd name="T30" fmla="*/ 2147483646 w 132"/>
                  <a:gd name="T31" fmla="*/ 2147483646 h 135"/>
                  <a:gd name="T32" fmla="*/ 2147483646 w 132"/>
                  <a:gd name="T33" fmla="*/ 2147483646 h 135"/>
                  <a:gd name="T34" fmla="*/ 2147483646 w 132"/>
                  <a:gd name="T35" fmla="*/ 2147483646 h 135"/>
                  <a:gd name="T36" fmla="*/ 2147483646 w 132"/>
                  <a:gd name="T37" fmla="*/ 2147483646 h 135"/>
                  <a:gd name="T38" fmla="*/ 2147483646 w 132"/>
                  <a:gd name="T39" fmla="*/ 2147483646 h 135"/>
                  <a:gd name="T40" fmla="*/ 2147483646 w 132"/>
                  <a:gd name="T41" fmla="*/ 0 h 135"/>
                  <a:gd name="T42" fmla="*/ 2147483646 w 132"/>
                  <a:gd name="T43" fmla="*/ 2147483646 h 135"/>
                  <a:gd name="T44" fmla="*/ 2147483646 w 132"/>
                  <a:gd name="T45" fmla="*/ 2147483646 h 135"/>
                  <a:gd name="T46" fmla="*/ 2147483646 w 132"/>
                  <a:gd name="T47" fmla="*/ 2147483646 h 135"/>
                  <a:gd name="T48" fmla="*/ 2147483646 w 132"/>
                  <a:gd name="T49" fmla="*/ 2147483646 h 135"/>
                  <a:gd name="T50" fmla="*/ 2147483646 w 132"/>
                  <a:gd name="T51" fmla="*/ 2147483646 h 135"/>
                  <a:gd name="T52" fmla="*/ 2147483646 w 132"/>
                  <a:gd name="T53" fmla="*/ 2147483646 h 135"/>
                  <a:gd name="T54" fmla="*/ 2147483646 w 132"/>
                  <a:gd name="T55" fmla="*/ 2147483646 h 135"/>
                  <a:gd name="T56" fmla="*/ 2147483646 w 132"/>
                  <a:gd name="T57" fmla="*/ 2147483646 h 135"/>
                  <a:gd name="T58" fmla="*/ 2147483646 w 132"/>
                  <a:gd name="T59" fmla="*/ 2147483646 h 135"/>
                  <a:gd name="T60" fmla="*/ 2147483646 w 132"/>
                  <a:gd name="T61" fmla="*/ 2147483646 h 135"/>
                  <a:gd name="T62" fmla="*/ 2147483646 w 132"/>
                  <a:gd name="T63" fmla="*/ 2147483646 h 135"/>
                  <a:gd name="T64" fmla="*/ 0 w 132"/>
                  <a:gd name="T65" fmla="*/ 2147483646 h 135"/>
                  <a:gd name="T66" fmla="*/ 2147483646 w 132"/>
                  <a:gd name="T67" fmla="*/ 2147483646 h 135"/>
                  <a:gd name="T68" fmla="*/ 2147483646 w 132"/>
                  <a:gd name="T69" fmla="*/ 2147483646 h 135"/>
                  <a:gd name="T70" fmla="*/ 2147483646 w 132"/>
                  <a:gd name="T71" fmla="*/ 2147483646 h 135"/>
                  <a:gd name="T72" fmla="*/ 2147483646 w 132"/>
                  <a:gd name="T73" fmla="*/ 2147483646 h 135"/>
                  <a:gd name="T74" fmla="*/ 2147483646 w 132"/>
                  <a:gd name="T75" fmla="*/ 2147483646 h 135"/>
                  <a:gd name="T76" fmla="*/ 2147483646 w 132"/>
                  <a:gd name="T77" fmla="*/ 2147483646 h 135"/>
                  <a:gd name="T78" fmla="*/ 2147483646 w 132"/>
                  <a:gd name="T79" fmla="*/ 2147483646 h 135"/>
                  <a:gd name="T80" fmla="*/ 2147483646 w 132"/>
                  <a:gd name="T81" fmla="*/ 2147483646 h 135"/>
                  <a:gd name="T82" fmla="*/ 2147483646 w 132"/>
                  <a:gd name="T83" fmla="*/ 2147483646 h 135"/>
                  <a:gd name="T84" fmla="*/ 2147483646 w 132"/>
                  <a:gd name="T85" fmla="*/ 2147483646 h 135"/>
                  <a:gd name="T86" fmla="*/ 2147483646 w 132"/>
                  <a:gd name="T87" fmla="*/ 2147483646 h 135"/>
                  <a:gd name="T88" fmla="*/ 2147483646 w 132"/>
                  <a:gd name="T89" fmla="*/ 2147483646 h 135"/>
                  <a:gd name="T90" fmla="*/ 2147483646 w 132"/>
                  <a:gd name="T91" fmla="*/ 2147483646 h 135"/>
                  <a:gd name="T92" fmla="*/ 2147483646 w 132"/>
                  <a:gd name="T93" fmla="*/ 2147483646 h 135"/>
                  <a:gd name="T94" fmla="*/ 2147483646 w 132"/>
                  <a:gd name="T95" fmla="*/ 2147483646 h 135"/>
                  <a:gd name="T96" fmla="*/ 2147483646 w 132"/>
                  <a:gd name="T97" fmla="*/ 2147483646 h 135"/>
                  <a:gd name="T98" fmla="*/ 2147483646 w 132"/>
                  <a:gd name="T99" fmla="*/ 2147483646 h 13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32" h="135">
                    <a:moveTo>
                      <a:pt x="86" y="114"/>
                    </a:moveTo>
                    <a:cubicBezTo>
                      <a:pt x="98" y="127"/>
                      <a:pt x="98" y="127"/>
                      <a:pt x="98" y="127"/>
                    </a:cubicBezTo>
                    <a:cubicBezTo>
                      <a:pt x="102" y="125"/>
                      <a:pt x="105" y="122"/>
                      <a:pt x="108" y="120"/>
                    </a:cubicBezTo>
                    <a:cubicBezTo>
                      <a:pt x="102" y="103"/>
                      <a:pt x="102" y="103"/>
                      <a:pt x="102" y="103"/>
                    </a:cubicBezTo>
                    <a:cubicBezTo>
                      <a:pt x="105" y="100"/>
                      <a:pt x="107" y="97"/>
                      <a:pt x="109" y="94"/>
                    </a:cubicBezTo>
                    <a:cubicBezTo>
                      <a:pt x="127" y="96"/>
                      <a:pt x="127" y="96"/>
                      <a:pt x="127" y="96"/>
                    </a:cubicBezTo>
                    <a:cubicBezTo>
                      <a:pt x="128" y="94"/>
                      <a:pt x="129" y="93"/>
                      <a:pt x="129" y="91"/>
                    </a:cubicBezTo>
                    <a:cubicBezTo>
                      <a:pt x="130" y="89"/>
                      <a:pt x="131" y="87"/>
                      <a:pt x="131" y="85"/>
                    </a:cubicBezTo>
                    <a:cubicBezTo>
                      <a:pt x="116" y="76"/>
                      <a:pt x="116" y="76"/>
                      <a:pt x="116" y="76"/>
                    </a:cubicBezTo>
                    <a:cubicBezTo>
                      <a:pt x="116" y="71"/>
                      <a:pt x="117" y="67"/>
                      <a:pt x="116" y="63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1" y="51"/>
                      <a:pt x="130" y="47"/>
                      <a:pt x="129" y="4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09" y="41"/>
                      <a:pt x="107" y="38"/>
                      <a:pt x="104" y="35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09" y="16"/>
                      <a:pt x="106" y="13"/>
                      <a:pt x="102" y="11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7" y="22"/>
                      <a:pt x="85" y="21"/>
                      <a:pt x="83" y="20"/>
                    </a:cubicBezTo>
                    <a:cubicBezTo>
                      <a:pt x="81" y="20"/>
                      <a:pt x="79" y="19"/>
                      <a:pt x="77" y="18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0" y="0"/>
                      <a:pt x="66" y="0"/>
                      <a:pt x="62" y="0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4" y="19"/>
                      <a:pt x="50" y="20"/>
                      <a:pt x="47" y="21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0" y="10"/>
                      <a:pt x="26" y="13"/>
                      <a:pt x="23" y="15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8" y="35"/>
                      <a:pt x="25" y="38"/>
                      <a:pt x="23" y="42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4" y="41"/>
                      <a:pt x="4" y="43"/>
                      <a:pt x="3" y="45"/>
                    </a:cubicBezTo>
                    <a:cubicBezTo>
                      <a:pt x="2" y="47"/>
                      <a:pt x="2" y="48"/>
                      <a:pt x="1" y="5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4"/>
                      <a:pt x="16" y="68"/>
                      <a:pt x="16" y="7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4"/>
                      <a:pt x="2" y="88"/>
                      <a:pt x="3" y="92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3" y="94"/>
                      <a:pt x="25" y="97"/>
                      <a:pt x="28" y="100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23" y="120"/>
                      <a:pt x="26" y="122"/>
                      <a:pt x="29" y="124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5" y="113"/>
                      <a:pt x="47" y="114"/>
                      <a:pt x="49" y="115"/>
                    </a:cubicBezTo>
                    <a:cubicBezTo>
                      <a:pt x="51" y="116"/>
                      <a:pt x="53" y="116"/>
                      <a:pt x="54" y="117"/>
                    </a:cubicBezTo>
                    <a:cubicBezTo>
                      <a:pt x="57" y="134"/>
                      <a:pt x="57" y="134"/>
                      <a:pt x="57" y="134"/>
                    </a:cubicBezTo>
                    <a:cubicBezTo>
                      <a:pt x="62" y="135"/>
                      <a:pt x="66" y="135"/>
                      <a:pt x="70" y="135"/>
                    </a:cubicBezTo>
                    <a:cubicBezTo>
                      <a:pt x="74" y="117"/>
                      <a:pt x="74" y="117"/>
                      <a:pt x="74" y="117"/>
                    </a:cubicBezTo>
                    <a:cubicBezTo>
                      <a:pt x="78" y="117"/>
                      <a:pt x="82" y="115"/>
                      <a:pt x="86" y="114"/>
                    </a:cubicBezTo>
                    <a:close/>
                    <a:moveTo>
                      <a:pt x="55" y="97"/>
                    </a:moveTo>
                    <a:cubicBezTo>
                      <a:pt x="39" y="91"/>
                      <a:pt x="31" y="73"/>
                      <a:pt x="36" y="57"/>
                    </a:cubicBezTo>
                    <a:cubicBezTo>
                      <a:pt x="42" y="41"/>
                      <a:pt x="60" y="32"/>
                      <a:pt x="77" y="38"/>
                    </a:cubicBezTo>
                    <a:cubicBezTo>
                      <a:pt x="93" y="44"/>
                      <a:pt x="101" y="62"/>
                      <a:pt x="95" y="78"/>
                    </a:cubicBezTo>
                    <a:cubicBezTo>
                      <a:pt x="89" y="95"/>
                      <a:pt x="71" y="103"/>
                      <a:pt x="55" y="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61" name="Freeform 314"/>
              <p:cNvSpPr>
                <a:spLocks noEditPoints="1"/>
              </p:cNvSpPr>
              <p:nvPr/>
            </p:nvSpPr>
            <p:spPr bwMode="auto">
              <a:xfrm>
                <a:off x="2076036" y="5096268"/>
                <a:ext cx="151522" cy="149690"/>
              </a:xfrm>
              <a:custGeom>
                <a:avLst/>
                <a:gdLst>
                  <a:gd name="T0" fmla="*/ 2147483646 w 105"/>
                  <a:gd name="T1" fmla="*/ 2147483646 h 104"/>
                  <a:gd name="T2" fmla="*/ 2147483646 w 105"/>
                  <a:gd name="T3" fmla="*/ 2147483646 h 104"/>
                  <a:gd name="T4" fmla="*/ 2147483646 w 105"/>
                  <a:gd name="T5" fmla="*/ 2147483646 h 104"/>
                  <a:gd name="T6" fmla="*/ 2147483646 w 105"/>
                  <a:gd name="T7" fmla="*/ 2147483646 h 104"/>
                  <a:gd name="T8" fmla="*/ 2147483646 w 105"/>
                  <a:gd name="T9" fmla="*/ 2147483646 h 104"/>
                  <a:gd name="T10" fmla="*/ 2147483646 w 105"/>
                  <a:gd name="T11" fmla="*/ 2147483646 h 104"/>
                  <a:gd name="T12" fmla="*/ 2147483646 w 105"/>
                  <a:gd name="T13" fmla="*/ 2147483646 h 104"/>
                  <a:gd name="T14" fmla="*/ 2147483646 w 105"/>
                  <a:gd name="T15" fmla="*/ 2147483646 h 104"/>
                  <a:gd name="T16" fmla="*/ 2147483646 w 105"/>
                  <a:gd name="T17" fmla="*/ 2147483646 h 104"/>
                  <a:gd name="T18" fmla="*/ 2147483646 w 105"/>
                  <a:gd name="T19" fmla="*/ 2147483646 h 104"/>
                  <a:gd name="T20" fmla="*/ 2147483646 w 105"/>
                  <a:gd name="T21" fmla="*/ 2147483646 h 104"/>
                  <a:gd name="T22" fmla="*/ 2147483646 w 105"/>
                  <a:gd name="T23" fmla="*/ 2147483646 h 104"/>
                  <a:gd name="T24" fmla="*/ 2147483646 w 105"/>
                  <a:gd name="T25" fmla="*/ 2147483646 h 104"/>
                  <a:gd name="T26" fmla="*/ 2147483646 w 105"/>
                  <a:gd name="T27" fmla="*/ 2147483646 h 104"/>
                  <a:gd name="T28" fmla="*/ 2147483646 w 105"/>
                  <a:gd name="T29" fmla="*/ 2147483646 h 104"/>
                  <a:gd name="T30" fmla="*/ 2147483646 w 105"/>
                  <a:gd name="T31" fmla="*/ 2147483646 h 104"/>
                  <a:gd name="T32" fmla="*/ 2147483646 w 105"/>
                  <a:gd name="T33" fmla="*/ 2147483646 h 104"/>
                  <a:gd name="T34" fmla="*/ 2147483646 w 105"/>
                  <a:gd name="T35" fmla="*/ 2147483646 h 104"/>
                  <a:gd name="T36" fmla="*/ 2147483646 w 105"/>
                  <a:gd name="T37" fmla="*/ 2147483646 h 104"/>
                  <a:gd name="T38" fmla="*/ 2147483646 w 105"/>
                  <a:gd name="T39" fmla="*/ 2147483646 h 104"/>
                  <a:gd name="T40" fmla="*/ 2147483646 w 105"/>
                  <a:gd name="T41" fmla="*/ 0 h 104"/>
                  <a:gd name="T42" fmla="*/ 2147483646 w 105"/>
                  <a:gd name="T43" fmla="*/ 2147483646 h 104"/>
                  <a:gd name="T44" fmla="*/ 2147483646 w 105"/>
                  <a:gd name="T45" fmla="*/ 2147483646 h 104"/>
                  <a:gd name="T46" fmla="*/ 2147483646 w 105"/>
                  <a:gd name="T47" fmla="*/ 2147483646 h 104"/>
                  <a:gd name="T48" fmla="*/ 2147483646 w 105"/>
                  <a:gd name="T49" fmla="*/ 2147483646 h 104"/>
                  <a:gd name="T50" fmla="*/ 2147483646 w 105"/>
                  <a:gd name="T51" fmla="*/ 2147483646 h 104"/>
                  <a:gd name="T52" fmla="*/ 2147483646 w 105"/>
                  <a:gd name="T53" fmla="*/ 2147483646 h 104"/>
                  <a:gd name="T54" fmla="*/ 2147483646 w 105"/>
                  <a:gd name="T55" fmla="*/ 2147483646 h 104"/>
                  <a:gd name="T56" fmla="*/ 2147483646 w 105"/>
                  <a:gd name="T57" fmla="*/ 2147483646 h 104"/>
                  <a:gd name="T58" fmla="*/ 2147483646 w 105"/>
                  <a:gd name="T59" fmla="*/ 2147483646 h 104"/>
                  <a:gd name="T60" fmla="*/ 0 w 105"/>
                  <a:gd name="T61" fmla="*/ 2147483646 h 104"/>
                  <a:gd name="T62" fmla="*/ 2147483646 w 105"/>
                  <a:gd name="T63" fmla="*/ 2147483646 h 104"/>
                  <a:gd name="T64" fmla="*/ 2147483646 w 105"/>
                  <a:gd name="T65" fmla="*/ 2147483646 h 104"/>
                  <a:gd name="T66" fmla="*/ 2147483646 w 105"/>
                  <a:gd name="T67" fmla="*/ 2147483646 h 104"/>
                  <a:gd name="T68" fmla="*/ 2147483646 w 105"/>
                  <a:gd name="T69" fmla="*/ 2147483646 h 104"/>
                  <a:gd name="T70" fmla="*/ 2147483646 w 105"/>
                  <a:gd name="T71" fmla="*/ 2147483646 h 104"/>
                  <a:gd name="T72" fmla="*/ 2147483646 w 105"/>
                  <a:gd name="T73" fmla="*/ 2147483646 h 104"/>
                  <a:gd name="T74" fmla="*/ 2147483646 w 105"/>
                  <a:gd name="T75" fmla="*/ 2147483646 h 104"/>
                  <a:gd name="T76" fmla="*/ 2147483646 w 105"/>
                  <a:gd name="T77" fmla="*/ 2147483646 h 104"/>
                  <a:gd name="T78" fmla="*/ 2147483646 w 105"/>
                  <a:gd name="T79" fmla="*/ 2147483646 h 104"/>
                  <a:gd name="T80" fmla="*/ 2147483646 w 105"/>
                  <a:gd name="T81" fmla="*/ 2147483646 h 104"/>
                  <a:gd name="T82" fmla="*/ 2147483646 w 105"/>
                  <a:gd name="T83" fmla="*/ 2147483646 h 104"/>
                  <a:gd name="T84" fmla="*/ 2147483646 w 105"/>
                  <a:gd name="T85" fmla="*/ 2147483646 h 104"/>
                  <a:gd name="T86" fmla="*/ 2147483646 w 105"/>
                  <a:gd name="T87" fmla="*/ 2147483646 h 104"/>
                  <a:gd name="T88" fmla="*/ 2147483646 w 105"/>
                  <a:gd name="T89" fmla="*/ 2147483646 h 104"/>
                  <a:gd name="T90" fmla="*/ 2147483646 w 105"/>
                  <a:gd name="T91" fmla="*/ 2147483646 h 104"/>
                  <a:gd name="T92" fmla="*/ 2147483646 w 105"/>
                  <a:gd name="T93" fmla="*/ 2147483646 h 104"/>
                  <a:gd name="T94" fmla="*/ 2147483646 w 105"/>
                  <a:gd name="T95" fmla="*/ 2147483646 h 104"/>
                  <a:gd name="T96" fmla="*/ 2147483646 w 105"/>
                  <a:gd name="T97" fmla="*/ 2147483646 h 104"/>
                  <a:gd name="T98" fmla="*/ 2147483646 w 105"/>
                  <a:gd name="T99" fmla="*/ 2147483646 h 10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05" h="104">
                    <a:moveTo>
                      <a:pt x="66" y="89"/>
                    </a:moveTo>
                    <a:cubicBezTo>
                      <a:pt x="69" y="88"/>
                      <a:pt x="72" y="86"/>
                      <a:pt x="74" y="85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7" y="72"/>
                      <a:pt x="89" y="69"/>
                      <a:pt x="90" y="66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64"/>
                      <a:pt x="104" y="62"/>
                      <a:pt x="104" y="61"/>
                    </a:cubicBezTo>
                    <a:cubicBezTo>
                      <a:pt x="105" y="59"/>
                      <a:pt x="105" y="57"/>
                      <a:pt x="105" y="56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8"/>
                      <a:pt x="91" y="45"/>
                      <a:pt x="90" y="41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01" y="30"/>
                      <a:pt x="99" y="27"/>
                      <a:pt x="97" y="2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2" y="26"/>
                      <a:pt x="80" y="23"/>
                      <a:pt x="77" y="21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78" y="6"/>
                      <a:pt x="75" y="5"/>
                      <a:pt x="73" y="4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2" y="14"/>
                      <a:pt x="60" y="14"/>
                      <a:pt x="59" y="14"/>
                    </a:cubicBezTo>
                    <a:cubicBezTo>
                      <a:pt x="58" y="13"/>
                      <a:pt x="56" y="13"/>
                      <a:pt x="55" y="1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6" y="0"/>
                      <a:pt x="44" y="1"/>
                      <a:pt x="40" y="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7" y="17"/>
                      <a:pt x="34" y="18"/>
                      <a:pt x="31" y="20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7" y="14"/>
                      <a:pt x="15" y="16"/>
                      <a:pt x="13" y="1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19" y="33"/>
                      <a:pt x="17" y="36"/>
                      <a:pt x="16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41"/>
                      <a:pt x="2" y="42"/>
                      <a:pt x="1" y="44"/>
                    </a:cubicBezTo>
                    <a:cubicBezTo>
                      <a:pt x="1" y="45"/>
                      <a:pt x="1" y="47"/>
                      <a:pt x="0" y="49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7"/>
                      <a:pt x="15" y="60"/>
                      <a:pt x="15" y="63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5" y="74"/>
                      <a:pt x="7" y="77"/>
                      <a:pt x="9" y="80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4" y="79"/>
                      <a:pt x="26" y="81"/>
                      <a:pt x="29" y="83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7" y="98"/>
                      <a:pt x="31" y="100"/>
                      <a:pt x="33" y="101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4" y="90"/>
                      <a:pt x="45" y="91"/>
                      <a:pt x="46" y="91"/>
                    </a:cubicBezTo>
                    <a:cubicBezTo>
                      <a:pt x="48" y="91"/>
                      <a:pt x="50" y="91"/>
                      <a:pt x="51" y="91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60" y="104"/>
                      <a:pt x="62" y="104"/>
                      <a:pt x="66" y="103"/>
                    </a:cubicBezTo>
                    <a:lnTo>
                      <a:pt x="66" y="89"/>
                    </a:lnTo>
                    <a:close/>
                    <a:moveTo>
                      <a:pt x="49" y="76"/>
                    </a:moveTo>
                    <a:cubicBezTo>
                      <a:pt x="36" y="74"/>
                      <a:pt x="26" y="61"/>
                      <a:pt x="29" y="48"/>
                    </a:cubicBezTo>
                    <a:cubicBezTo>
                      <a:pt x="31" y="35"/>
                      <a:pt x="44" y="26"/>
                      <a:pt x="57" y="28"/>
                    </a:cubicBezTo>
                    <a:cubicBezTo>
                      <a:pt x="70" y="30"/>
                      <a:pt x="79" y="43"/>
                      <a:pt x="77" y="56"/>
                    </a:cubicBezTo>
                    <a:cubicBezTo>
                      <a:pt x="75" y="70"/>
                      <a:pt x="62" y="78"/>
                      <a:pt x="49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62" name="Freeform 315"/>
              <p:cNvSpPr>
                <a:spLocks noEditPoints="1"/>
              </p:cNvSpPr>
              <p:nvPr/>
            </p:nvSpPr>
            <p:spPr bwMode="auto">
              <a:xfrm>
                <a:off x="2022881" y="4953299"/>
                <a:ext cx="152744" cy="154577"/>
              </a:xfrm>
              <a:custGeom>
                <a:avLst/>
                <a:gdLst>
                  <a:gd name="T0" fmla="*/ 2147483646 w 106"/>
                  <a:gd name="T1" fmla="*/ 2147483646 h 107"/>
                  <a:gd name="T2" fmla="*/ 2147483646 w 106"/>
                  <a:gd name="T3" fmla="*/ 2147483646 h 107"/>
                  <a:gd name="T4" fmla="*/ 2147483646 w 106"/>
                  <a:gd name="T5" fmla="*/ 2147483646 h 107"/>
                  <a:gd name="T6" fmla="*/ 2147483646 w 106"/>
                  <a:gd name="T7" fmla="*/ 2147483646 h 107"/>
                  <a:gd name="T8" fmla="*/ 2147483646 w 106"/>
                  <a:gd name="T9" fmla="*/ 2147483646 h 107"/>
                  <a:gd name="T10" fmla="*/ 2147483646 w 106"/>
                  <a:gd name="T11" fmla="*/ 2147483646 h 107"/>
                  <a:gd name="T12" fmla="*/ 2147483646 w 106"/>
                  <a:gd name="T13" fmla="*/ 2147483646 h 107"/>
                  <a:gd name="T14" fmla="*/ 2147483646 w 106"/>
                  <a:gd name="T15" fmla="*/ 2147483646 h 107"/>
                  <a:gd name="T16" fmla="*/ 2147483646 w 106"/>
                  <a:gd name="T17" fmla="*/ 2147483646 h 107"/>
                  <a:gd name="T18" fmla="*/ 2147483646 w 106"/>
                  <a:gd name="T19" fmla="*/ 2147483646 h 107"/>
                  <a:gd name="T20" fmla="*/ 2147483646 w 106"/>
                  <a:gd name="T21" fmla="*/ 2147483646 h 107"/>
                  <a:gd name="T22" fmla="*/ 2147483646 w 106"/>
                  <a:gd name="T23" fmla="*/ 2147483646 h 107"/>
                  <a:gd name="T24" fmla="*/ 2147483646 w 106"/>
                  <a:gd name="T25" fmla="*/ 2147483646 h 107"/>
                  <a:gd name="T26" fmla="*/ 2147483646 w 106"/>
                  <a:gd name="T27" fmla="*/ 2147483646 h 107"/>
                  <a:gd name="T28" fmla="*/ 2147483646 w 106"/>
                  <a:gd name="T29" fmla="*/ 2147483646 h 107"/>
                  <a:gd name="T30" fmla="*/ 2147483646 w 106"/>
                  <a:gd name="T31" fmla="*/ 2147483646 h 107"/>
                  <a:gd name="T32" fmla="*/ 2147483646 w 106"/>
                  <a:gd name="T33" fmla="*/ 2147483646 h 107"/>
                  <a:gd name="T34" fmla="*/ 2147483646 w 106"/>
                  <a:gd name="T35" fmla="*/ 2147483646 h 107"/>
                  <a:gd name="T36" fmla="*/ 2147483646 w 106"/>
                  <a:gd name="T37" fmla="*/ 2147483646 h 107"/>
                  <a:gd name="T38" fmla="*/ 2147483646 w 106"/>
                  <a:gd name="T39" fmla="*/ 2147483646 h 107"/>
                  <a:gd name="T40" fmla="*/ 2147483646 w 106"/>
                  <a:gd name="T41" fmla="*/ 0 h 107"/>
                  <a:gd name="T42" fmla="*/ 2147483646 w 106"/>
                  <a:gd name="T43" fmla="*/ 2147483646 h 107"/>
                  <a:gd name="T44" fmla="*/ 2147483646 w 106"/>
                  <a:gd name="T45" fmla="*/ 2147483646 h 107"/>
                  <a:gd name="T46" fmla="*/ 2147483646 w 106"/>
                  <a:gd name="T47" fmla="*/ 2147483646 h 107"/>
                  <a:gd name="T48" fmla="*/ 2147483646 w 106"/>
                  <a:gd name="T49" fmla="*/ 2147483646 h 107"/>
                  <a:gd name="T50" fmla="*/ 2147483646 w 106"/>
                  <a:gd name="T51" fmla="*/ 2147483646 h 107"/>
                  <a:gd name="T52" fmla="*/ 2147483646 w 106"/>
                  <a:gd name="T53" fmla="*/ 2147483646 h 107"/>
                  <a:gd name="T54" fmla="*/ 2147483646 w 106"/>
                  <a:gd name="T55" fmla="*/ 2147483646 h 107"/>
                  <a:gd name="T56" fmla="*/ 2147483646 w 106"/>
                  <a:gd name="T57" fmla="*/ 2147483646 h 107"/>
                  <a:gd name="T58" fmla="*/ 0 w 106"/>
                  <a:gd name="T59" fmla="*/ 2147483646 h 107"/>
                  <a:gd name="T60" fmla="*/ 0 w 106"/>
                  <a:gd name="T61" fmla="*/ 2147483646 h 107"/>
                  <a:gd name="T62" fmla="*/ 2147483646 w 106"/>
                  <a:gd name="T63" fmla="*/ 2147483646 h 107"/>
                  <a:gd name="T64" fmla="*/ 2147483646 w 106"/>
                  <a:gd name="T65" fmla="*/ 2147483646 h 107"/>
                  <a:gd name="T66" fmla="*/ 2147483646 w 106"/>
                  <a:gd name="T67" fmla="*/ 2147483646 h 107"/>
                  <a:gd name="T68" fmla="*/ 2147483646 w 106"/>
                  <a:gd name="T69" fmla="*/ 2147483646 h 107"/>
                  <a:gd name="T70" fmla="*/ 2147483646 w 106"/>
                  <a:gd name="T71" fmla="*/ 2147483646 h 107"/>
                  <a:gd name="T72" fmla="*/ 2147483646 w 106"/>
                  <a:gd name="T73" fmla="*/ 2147483646 h 107"/>
                  <a:gd name="T74" fmla="*/ 2147483646 w 106"/>
                  <a:gd name="T75" fmla="*/ 2147483646 h 107"/>
                  <a:gd name="T76" fmla="*/ 2147483646 w 106"/>
                  <a:gd name="T77" fmla="*/ 2147483646 h 107"/>
                  <a:gd name="T78" fmla="*/ 2147483646 w 106"/>
                  <a:gd name="T79" fmla="*/ 2147483646 h 107"/>
                  <a:gd name="T80" fmla="*/ 2147483646 w 106"/>
                  <a:gd name="T81" fmla="*/ 2147483646 h 107"/>
                  <a:gd name="T82" fmla="*/ 2147483646 w 106"/>
                  <a:gd name="T83" fmla="*/ 2147483646 h 107"/>
                  <a:gd name="T84" fmla="*/ 2147483646 w 106"/>
                  <a:gd name="T85" fmla="*/ 2147483646 h 107"/>
                  <a:gd name="T86" fmla="*/ 2147483646 w 106"/>
                  <a:gd name="T87" fmla="*/ 2147483646 h 107"/>
                  <a:gd name="T88" fmla="*/ 2147483646 w 106"/>
                  <a:gd name="T89" fmla="*/ 2147483646 h 107"/>
                  <a:gd name="T90" fmla="*/ 2147483646 w 106"/>
                  <a:gd name="T91" fmla="*/ 2147483646 h 107"/>
                  <a:gd name="T92" fmla="*/ 2147483646 w 106"/>
                  <a:gd name="T93" fmla="*/ 2147483646 h 107"/>
                  <a:gd name="T94" fmla="*/ 2147483646 w 106"/>
                  <a:gd name="T95" fmla="*/ 2147483646 h 107"/>
                  <a:gd name="T96" fmla="*/ 2147483646 w 106"/>
                  <a:gd name="T97" fmla="*/ 2147483646 h 107"/>
                  <a:gd name="T98" fmla="*/ 2147483646 w 106"/>
                  <a:gd name="T99" fmla="*/ 2147483646 h 10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06" h="107">
                    <a:moveTo>
                      <a:pt x="66" y="91"/>
                    </a:moveTo>
                    <a:cubicBezTo>
                      <a:pt x="69" y="90"/>
                      <a:pt x="72" y="88"/>
                      <a:pt x="75" y="87"/>
                    </a:cubicBezTo>
                    <a:cubicBezTo>
                      <a:pt x="87" y="95"/>
                      <a:pt x="87" y="95"/>
                      <a:pt x="87" y="95"/>
                    </a:cubicBezTo>
                    <a:cubicBezTo>
                      <a:pt x="89" y="93"/>
                      <a:pt x="92" y="90"/>
                      <a:pt x="94" y="88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8" y="73"/>
                      <a:pt x="89" y="71"/>
                      <a:pt x="90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5" y="65"/>
                      <a:pt x="105" y="64"/>
                      <a:pt x="105" y="62"/>
                    </a:cubicBezTo>
                    <a:cubicBezTo>
                      <a:pt x="106" y="61"/>
                      <a:pt x="106" y="59"/>
                      <a:pt x="106" y="57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3" y="49"/>
                      <a:pt x="92" y="46"/>
                      <a:pt x="91" y="43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1" y="31"/>
                      <a:pt x="100" y="28"/>
                      <a:pt x="98" y="2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2" y="26"/>
                      <a:pt x="80" y="24"/>
                      <a:pt x="78" y="22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79" y="7"/>
                      <a:pt x="75" y="5"/>
                      <a:pt x="73" y="4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2" y="15"/>
                      <a:pt x="61" y="15"/>
                      <a:pt x="59" y="14"/>
                    </a:cubicBezTo>
                    <a:cubicBezTo>
                      <a:pt x="58" y="14"/>
                      <a:pt x="56" y="14"/>
                      <a:pt x="55" y="14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6" y="1"/>
                      <a:pt x="43" y="1"/>
                      <a:pt x="40" y="2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6" y="17"/>
                      <a:pt x="33" y="19"/>
                      <a:pt x="31" y="2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5"/>
                      <a:pt x="14" y="17"/>
                      <a:pt x="12" y="2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8" y="34"/>
                      <a:pt x="16" y="37"/>
                      <a:pt x="15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2"/>
                      <a:pt x="1" y="43"/>
                      <a:pt x="0" y="45"/>
                    </a:cubicBezTo>
                    <a:cubicBezTo>
                      <a:pt x="0" y="47"/>
                      <a:pt x="0" y="48"/>
                      <a:pt x="0" y="5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8"/>
                      <a:pt x="14" y="61"/>
                      <a:pt x="15" y="64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6"/>
                      <a:pt x="6" y="79"/>
                      <a:pt x="8" y="82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81"/>
                      <a:pt x="26" y="83"/>
                      <a:pt x="28" y="85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7" y="100"/>
                      <a:pt x="30" y="102"/>
                      <a:pt x="33" y="103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4" y="92"/>
                      <a:pt x="45" y="93"/>
                      <a:pt x="46" y="93"/>
                    </a:cubicBezTo>
                    <a:cubicBezTo>
                      <a:pt x="48" y="93"/>
                      <a:pt x="50" y="93"/>
                      <a:pt x="51" y="93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60" y="106"/>
                      <a:pt x="63" y="106"/>
                      <a:pt x="66" y="105"/>
                    </a:cubicBezTo>
                    <a:lnTo>
                      <a:pt x="66" y="91"/>
                    </a:lnTo>
                    <a:close/>
                    <a:moveTo>
                      <a:pt x="49" y="78"/>
                    </a:moveTo>
                    <a:cubicBezTo>
                      <a:pt x="35" y="76"/>
                      <a:pt x="26" y="63"/>
                      <a:pt x="28" y="49"/>
                    </a:cubicBezTo>
                    <a:cubicBezTo>
                      <a:pt x="31" y="36"/>
                      <a:pt x="43" y="27"/>
                      <a:pt x="57" y="29"/>
                    </a:cubicBezTo>
                    <a:cubicBezTo>
                      <a:pt x="71" y="31"/>
                      <a:pt x="80" y="44"/>
                      <a:pt x="78" y="58"/>
                    </a:cubicBezTo>
                    <a:cubicBezTo>
                      <a:pt x="75" y="71"/>
                      <a:pt x="62" y="80"/>
                      <a:pt x="49" y="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756" name="Group 2386"/>
            <p:cNvGrpSpPr>
              <a:grpSpLocks/>
            </p:cNvGrpSpPr>
            <p:nvPr/>
          </p:nvGrpSpPr>
          <p:grpSpPr bwMode="auto">
            <a:xfrm>
              <a:off x="2003401" y="5403591"/>
              <a:ext cx="108000" cy="336035"/>
              <a:chOff x="2009751" y="5403591"/>
              <a:chExt cx="108000" cy="336035"/>
            </a:xfrm>
          </p:grpSpPr>
          <p:cxnSp>
            <p:nvCxnSpPr>
              <p:cNvPr id="126" name="Straight Connector 52">
                <a:extLst>
                  <a:ext uri="{FF2B5EF4-FFF2-40B4-BE49-F238E27FC236}">
                    <a16:creationId xmlns:a16="http://schemas.microsoft.com/office/drawing/2014/main" id="{EB0171EC-2DCF-45FD-BC71-2651A4BDE70E}"/>
                  </a:ext>
                </a:extLst>
              </p:cNvPr>
              <p:cNvCxnSpPr>
                <a:stCxn id="127" idx="4"/>
              </p:cNvCxnSpPr>
              <p:nvPr/>
            </p:nvCxnSpPr>
            <p:spPr bwMode="auto">
              <a:xfrm flipV="1">
                <a:off x="2064543" y="5403163"/>
                <a:ext cx="0" cy="336463"/>
              </a:xfrm>
              <a:prstGeom prst="line">
                <a:avLst/>
              </a:prstGeom>
              <a:noFill/>
              <a:ln w="19050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27" name="Oval 50">
                <a:extLst>
                  <a:ext uri="{FF2B5EF4-FFF2-40B4-BE49-F238E27FC236}">
                    <a16:creationId xmlns:a16="http://schemas.microsoft.com/office/drawing/2014/main" id="{20D24E47-0428-48E8-893C-C97D2BE4F53A}"/>
                  </a:ext>
                </a:extLst>
              </p:cNvPr>
              <p:cNvSpPr/>
              <p:nvPr/>
            </p:nvSpPr>
            <p:spPr bwMode="auto">
              <a:xfrm>
                <a:off x="2009080" y="5631704"/>
                <a:ext cx="109342" cy="107922"/>
              </a:xfrm>
              <a:prstGeom prst="ellipse">
                <a:avLst/>
              </a:prstGeom>
              <a:solidFill>
                <a:schemeClr val="bg1"/>
              </a:solidFill>
              <a:ln w="63500" cap="flat" cmpd="thinThick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72000" tIns="72000" rIns="72000" bIns="72000"/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50000"/>
                  </a:spcBef>
                  <a:spcAft>
                    <a:spcPct val="25000"/>
                  </a:spcAft>
                  <a:buClr>
                    <a:schemeClr val="tx2"/>
                  </a:buClr>
                  <a:buFont typeface="Wingdings" pitchFamily="2" charset="2"/>
                  <a:buNone/>
                  <a:defRPr/>
                </a:pPr>
                <a:endParaRPr lang="en-GB" sz="1300" b="1" dirty="0">
                  <a:solidFill>
                    <a:schemeClr val="bg1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28701" name="Group 2391"/>
          <p:cNvGrpSpPr>
            <a:grpSpLocks/>
          </p:cNvGrpSpPr>
          <p:nvPr/>
        </p:nvGrpSpPr>
        <p:grpSpPr bwMode="auto">
          <a:xfrm>
            <a:off x="3505200" y="4941168"/>
            <a:ext cx="598488" cy="935037"/>
            <a:chOff x="3329688" y="4804832"/>
            <a:chExt cx="599369" cy="934794"/>
          </a:xfrm>
        </p:grpSpPr>
        <p:grpSp>
          <p:nvGrpSpPr>
            <p:cNvPr id="28737" name="Group 2387"/>
            <p:cNvGrpSpPr>
              <a:grpSpLocks/>
            </p:cNvGrpSpPr>
            <p:nvPr/>
          </p:nvGrpSpPr>
          <p:grpSpPr bwMode="auto">
            <a:xfrm>
              <a:off x="3329688" y="4804832"/>
              <a:ext cx="599369" cy="598758"/>
              <a:chOff x="3329688" y="4804832"/>
              <a:chExt cx="599369" cy="598758"/>
            </a:xfrm>
          </p:grpSpPr>
          <p:sp>
            <p:nvSpPr>
              <p:cNvPr id="28741" name="Oval 342"/>
              <p:cNvSpPr>
                <a:spLocks noChangeArrowheads="1"/>
              </p:cNvSpPr>
              <p:nvPr/>
            </p:nvSpPr>
            <p:spPr bwMode="auto">
              <a:xfrm>
                <a:off x="3329688" y="4804832"/>
                <a:ext cx="599369" cy="59875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42" name="Freeform 344"/>
              <p:cNvSpPr>
                <a:spLocks noEditPoints="1"/>
              </p:cNvSpPr>
              <p:nvPr/>
            </p:nvSpPr>
            <p:spPr bwMode="auto">
              <a:xfrm>
                <a:off x="3428055" y="5061442"/>
                <a:ext cx="401412" cy="67819"/>
              </a:xfrm>
              <a:custGeom>
                <a:avLst/>
                <a:gdLst>
                  <a:gd name="T0" fmla="*/ 2147483646 w 278"/>
                  <a:gd name="T1" fmla="*/ 2147483646 h 47"/>
                  <a:gd name="T2" fmla="*/ 2147483646 w 278"/>
                  <a:gd name="T3" fmla="*/ 2147483646 h 47"/>
                  <a:gd name="T4" fmla="*/ 0 w 278"/>
                  <a:gd name="T5" fmla="*/ 2147483646 h 47"/>
                  <a:gd name="T6" fmla="*/ 2147483646 w 278"/>
                  <a:gd name="T7" fmla="*/ 0 h 47"/>
                  <a:gd name="T8" fmla="*/ 2147483646 w 278"/>
                  <a:gd name="T9" fmla="*/ 0 h 47"/>
                  <a:gd name="T10" fmla="*/ 2147483646 w 278"/>
                  <a:gd name="T11" fmla="*/ 2147483646 h 47"/>
                  <a:gd name="T12" fmla="*/ 2147483646 w 278"/>
                  <a:gd name="T13" fmla="*/ 2147483646 h 47"/>
                  <a:gd name="T14" fmla="*/ 2147483646 w 278"/>
                  <a:gd name="T15" fmla="*/ 2147483646 h 47"/>
                  <a:gd name="T16" fmla="*/ 2147483646 w 278"/>
                  <a:gd name="T17" fmla="*/ 2147483646 h 47"/>
                  <a:gd name="T18" fmla="*/ 2147483646 w 278"/>
                  <a:gd name="T19" fmla="*/ 2147483646 h 47"/>
                  <a:gd name="T20" fmla="*/ 2147483646 w 278"/>
                  <a:gd name="T21" fmla="*/ 2147483646 h 47"/>
                  <a:gd name="T22" fmla="*/ 2147483646 w 278"/>
                  <a:gd name="T23" fmla="*/ 2147483646 h 47"/>
                  <a:gd name="T24" fmla="*/ 2147483646 w 278"/>
                  <a:gd name="T25" fmla="*/ 2147483646 h 47"/>
                  <a:gd name="T26" fmla="*/ 2147483646 w 278"/>
                  <a:gd name="T27" fmla="*/ 2147483646 h 4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78" h="47">
                    <a:moveTo>
                      <a:pt x="255" y="47"/>
                    </a:moveTo>
                    <a:cubicBezTo>
                      <a:pt x="24" y="47"/>
                      <a:pt x="24" y="47"/>
                      <a:pt x="24" y="47"/>
                    </a:cubicBezTo>
                    <a:cubicBezTo>
                      <a:pt x="11" y="47"/>
                      <a:pt x="0" y="37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68" y="0"/>
                      <a:pt x="278" y="11"/>
                      <a:pt x="278" y="24"/>
                    </a:cubicBezTo>
                    <a:cubicBezTo>
                      <a:pt x="278" y="37"/>
                      <a:pt x="268" y="47"/>
                      <a:pt x="255" y="47"/>
                    </a:cubicBezTo>
                    <a:close/>
                    <a:moveTo>
                      <a:pt x="24" y="10"/>
                    </a:moveTo>
                    <a:cubicBezTo>
                      <a:pt x="16" y="10"/>
                      <a:pt x="10" y="16"/>
                      <a:pt x="10" y="24"/>
                    </a:cubicBezTo>
                    <a:cubicBezTo>
                      <a:pt x="10" y="31"/>
                      <a:pt x="16" y="37"/>
                      <a:pt x="24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62" y="37"/>
                      <a:pt x="269" y="31"/>
                      <a:pt x="269" y="24"/>
                    </a:cubicBezTo>
                    <a:cubicBezTo>
                      <a:pt x="269" y="16"/>
                      <a:pt x="262" y="10"/>
                      <a:pt x="255" y="10"/>
                    </a:cubicBezTo>
                    <a:lnTo>
                      <a:pt x="24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43" name="Oval 345"/>
              <p:cNvSpPr>
                <a:spLocks noChangeArrowheads="1"/>
              </p:cNvSpPr>
              <p:nvPr/>
            </p:nvSpPr>
            <p:spPr bwMode="auto">
              <a:xfrm>
                <a:off x="3454327" y="5081605"/>
                <a:ext cx="26883" cy="27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44" name="Oval 346"/>
              <p:cNvSpPr>
                <a:spLocks noChangeArrowheads="1"/>
              </p:cNvSpPr>
              <p:nvPr/>
            </p:nvSpPr>
            <p:spPr bwMode="auto">
              <a:xfrm>
                <a:off x="3534976" y="5081605"/>
                <a:ext cx="27494" cy="27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45" name="Oval 347"/>
              <p:cNvSpPr>
                <a:spLocks noChangeArrowheads="1"/>
              </p:cNvSpPr>
              <p:nvPr/>
            </p:nvSpPr>
            <p:spPr bwMode="auto">
              <a:xfrm>
                <a:off x="3616847" y="5081605"/>
                <a:ext cx="27494" cy="27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46" name="Oval 348"/>
              <p:cNvSpPr>
                <a:spLocks noChangeArrowheads="1"/>
              </p:cNvSpPr>
              <p:nvPr/>
            </p:nvSpPr>
            <p:spPr bwMode="auto">
              <a:xfrm>
                <a:off x="3698107" y="5081605"/>
                <a:ext cx="27494" cy="27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47" name="Oval 349"/>
              <p:cNvSpPr>
                <a:spLocks noChangeArrowheads="1"/>
              </p:cNvSpPr>
              <p:nvPr/>
            </p:nvSpPr>
            <p:spPr bwMode="auto">
              <a:xfrm>
                <a:off x="3778756" y="5081605"/>
                <a:ext cx="27494" cy="27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48" name="Rectangle 350"/>
              <p:cNvSpPr>
                <a:spLocks noChangeArrowheads="1"/>
              </p:cNvSpPr>
              <p:nvPr/>
            </p:nvSpPr>
            <p:spPr bwMode="auto">
              <a:xfrm>
                <a:off x="3461048" y="5121929"/>
                <a:ext cx="20162" cy="983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49" name="Rectangle 351"/>
              <p:cNvSpPr>
                <a:spLocks noChangeArrowheads="1"/>
              </p:cNvSpPr>
              <p:nvPr/>
            </p:nvSpPr>
            <p:spPr bwMode="auto">
              <a:xfrm>
                <a:off x="3777534" y="5121929"/>
                <a:ext cx="20162" cy="983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50" name="Rectangle 352"/>
              <p:cNvSpPr>
                <a:spLocks noChangeArrowheads="1"/>
              </p:cNvSpPr>
              <p:nvPr/>
            </p:nvSpPr>
            <p:spPr bwMode="auto">
              <a:xfrm>
                <a:off x="3448217" y="5214798"/>
                <a:ext cx="46434" cy="97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51" name="Rectangle 353"/>
              <p:cNvSpPr>
                <a:spLocks noChangeArrowheads="1"/>
              </p:cNvSpPr>
              <p:nvPr/>
            </p:nvSpPr>
            <p:spPr bwMode="auto">
              <a:xfrm>
                <a:off x="3762870" y="5214798"/>
                <a:ext cx="47656" cy="97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52" name="Rectangle 354"/>
              <p:cNvSpPr>
                <a:spLocks noChangeArrowheads="1"/>
              </p:cNvSpPr>
              <p:nvPr/>
            </p:nvSpPr>
            <p:spPr bwMode="auto">
              <a:xfrm>
                <a:off x="3479988" y="4982015"/>
                <a:ext cx="67818" cy="678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53" name="Rectangle 355"/>
              <p:cNvSpPr>
                <a:spLocks noChangeArrowheads="1"/>
              </p:cNvSpPr>
              <p:nvPr/>
            </p:nvSpPr>
            <p:spPr bwMode="auto">
              <a:xfrm>
                <a:off x="3595463" y="4982015"/>
                <a:ext cx="67818" cy="678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54" name="Rectangle 356"/>
              <p:cNvSpPr>
                <a:spLocks noChangeArrowheads="1"/>
              </p:cNvSpPr>
              <p:nvPr/>
            </p:nvSpPr>
            <p:spPr bwMode="auto">
              <a:xfrm>
                <a:off x="3710937" y="4982015"/>
                <a:ext cx="67818" cy="678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8738" name="Group 440"/>
            <p:cNvGrpSpPr>
              <a:grpSpLocks/>
            </p:cNvGrpSpPr>
            <p:nvPr/>
          </p:nvGrpSpPr>
          <p:grpSpPr bwMode="auto">
            <a:xfrm>
              <a:off x="3575372" y="5403591"/>
              <a:ext cx="108000" cy="336035"/>
              <a:chOff x="2009751" y="5403591"/>
              <a:chExt cx="108000" cy="336035"/>
            </a:xfrm>
          </p:grpSpPr>
          <p:cxnSp>
            <p:nvCxnSpPr>
              <p:cNvPr id="135" name="Straight Connector 52">
                <a:extLst>
                  <a:ext uri="{FF2B5EF4-FFF2-40B4-BE49-F238E27FC236}">
                    <a16:creationId xmlns:a16="http://schemas.microsoft.com/office/drawing/2014/main" id="{AABF3B7D-3BE7-4556-A6B5-308B72E03C45}"/>
                  </a:ext>
                </a:extLst>
              </p:cNvPr>
              <p:cNvCxnSpPr>
                <a:stCxn id="136" idx="4"/>
              </p:cNvCxnSpPr>
              <p:nvPr/>
            </p:nvCxnSpPr>
            <p:spPr bwMode="auto">
              <a:xfrm flipV="1">
                <a:off x="2064547" y="5403163"/>
                <a:ext cx="0" cy="336463"/>
              </a:xfrm>
              <a:prstGeom prst="line">
                <a:avLst/>
              </a:prstGeom>
              <a:noFill/>
              <a:ln w="19050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36" name="Oval 50">
                <a:extLst>
                  <a:ext uri="{FF2B5EF4-FFF2-40B4-BE49-F238E27FC236}">
                    <a16:creationId xmlns:a16="http://schemas.microsoft.com/office/drawing/2014/main" id="{C16DE057-A914-43EE-AC76-4F15F449D02B}"/>
                  </a:ext>
                </a:extLst>
              </p:cNvPr>
              <p:cNvSpPr/>
              <p:nvPr/>
            </p:nvSpPr>
            <p:spPr bwMode="auto">
              <a:xfrm>
                <a:off x="2010492" y="5631704"/>
                <a:ext cx="106519" cy="107922"/>
              </a:xfrm>
              <a:prstGeom prst="ellipse">
                <a:avLst/>
              </a:prstGeom>
              <a:solidFill>
                <a:schemeClr val="bg1"/>
              </a:solidFill>
              <a:ln w="63500" cap="flat" cmpd="thinThick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72000" tIns="72000" rIns="72000" bIns="72000"/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50000"/>
                  </a:spcBef>
                  <a:spcAft>
                    <a:spcPct val="25000"/>
                  </a:spcAft>
                  <a:buClr>
                    <a:schemeClr val="tx2"/>
                  </a:buClr>
                  <a:buFont typeface="Wingdings" pitchFamily="2" charset="2"/>
                  <a:buNone/>
                  <a:defRPr/>
                </a:pPr>
                <a:endParaRPr lang="en-GB" sz="1300" b="1" dirty="0">
                  <a:solidFill>
                    <a:schemeClr val="bg1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28702" name="Group 2390"/>
          <p:cNvGrpSpPr>
            <a:grpSpLocks/>
          </p:cNvGrpSpPr>
          <p:nvPr/>
        </p:nvGrpSpPr>
        <p:grpSpPr bwMode="auto">
          <a:xfrm>
            <a:off x="5187950" y="4957885"/>
            <a:ext cx="598488" cy="948929"/>
            <a:chOff x="4895640" y="4804832"/>
            <a:chExt cx="598758" cy="934794"/>
          </a:xfrm>
        </p:grpSpPr>
        <p:grpSp>
          <p:nvGrpSpPr>
            <p:cNvPr id="28714" name="Group 2388"/>
            <p:cNvGrpSpPr>
              <a:grpSpLocks/>
            </p:cNvGrpSpPr>
            <p:nvPr/>
          </p:nvGrpSpPr>
          <p:grpSpPr bwMode="auto">
            <a:xfrm>
              <a:off x="4895640" y="4804832"/>
              <a:ext cx="598758" cy="598758"/>
              <a:chOff x="4895640" y="4804832"/>
              <a:chExt cx="598758" cy="598758"/>
            </a:xfrm>
          </p:grpSpPr>
          <p:sp>
            <p:nvSpPr>
              <p:cNvPr id="28718" name="Oval 316"/>
              <p:cNvSpPr>
                <a:spLocks noChangeArrowheads="1"/>
              </p:cNvSpPr>
              <p:nvPr/>
            </p:nvSpPr>
            <p:spPr bwMode="auto">
              <a:xfrm>
                <a:off x="4895640" y="4804832"/>
                <a:ext cx="598758" cy="59875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19" name="Freeform 318"/>
              <p:cNvSpPr>
                <a:spLocks noEditPoints="1"/>
              </p:cNvSpPr>
              <p:nvPr/>
            </p:nvSpPr>
            <p:spPr bwMode="auto">
              <a:xfrm>
                <a:off x="5091764" y="4999734"/>
                <a:ext cx="206510" cy="207732"/>
              </a:xfrm>
              <a:custGeom>
                <a:avLst/>
                <a:gdLst>
                  <a:gd name="T0" fmla="*/ 2147483646 w 338"/>
                  <a:gd name="T1" fmla="*/ 2147483646 h 340"/>
                  <a:gd name="T2" fmla="*/ 0 w 338"/>
                  <a:gd name="T3" fmla="*/ 2147483646 h 340"/>
                  <a:gd name="T4" fmla="*/ 0 w 338"/>
                  <a:gd name="T5" fmla="*/ 0 h 340"/>
                  <a:gd name="T6" fmla="*/ 2147483646 w 338"/>
                  <a:gd name="T7" fmla="*/ 0 h 340"/>
                  <a:gd name="T8" fmla="*/ 2147483646 w 338"/>
                  <a:gd name="T9" fmla="*/ 2147483646 h 340"/>
                  <a:gd name="T10" fmla="*/ 2147483646 w 338"/>
                  <a:gd name="T11" fmla="*/ 2147483646 h 340"/>
                  <a:gd name="T12" fmla="*/ 2147483646 w 338"/>
                  <a:gd name="T13" fmla="*/ 2147483646 h 340"/>
                  <a:gd name="T14" fmla="*/ 2147483646 w 338"/>
                  <a:gd name="T15" fmla="*/ 2147483646 h 340"/>
                  <a:gd name="T16" fmla="*/ 2147483646 w 338"/>
                  <a:gd name="T17" fmla="*/ 2147483646 h 340"/>
                  <a:gd name="T18" fmla="*/ 2147483646 w 338"/>
                  <a:gd name="T19" fmla="*/ 2147483646 h 3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38" h="340">
                    <a:moveTo>
                      <a:pt x="338" y="340"/>
                    </a:moveTo>
                    <a:lnTo>
                      <a:pt x="0" y="340"/>
                    </a:lnTo>
                    <a:lnTo>
                      <a:pt x="0" y="0"/>
                    </a:lnTo>
                    <a:lnTo>
                      <a:pt x="338" y="0"/>
                    </a:lnTo>
                    <a:lnTo>
                      <a:pt x="338" y="340"/>
                    </a:lnTo>
                    <a:close/>
                    <a:moveTo>
                      <a:pt x="29" y="311"/>
                    </a:moveTo>
                    <a:lnTo>
                      <a:pt x="310" y="311"/>
                    </a:lnTo>
                    <a:lnTo>
                      <a:pt x="310" y="30"/>
                    </a:lnTo>
                    <a:lnTo>
                      <a:pt x="29" y="30"/>
                    </a:lnTo>
                    <a:lnTo>
                      <a:pt x="29" y="3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20" name="Rectangle 319"/>
              <p:cNvSpPr>
                <a:spLocks noChangeArrowheads="1"/>
              </p:cNvSpPr>
              <p:nvPr/>
            </p:nvSpPr>
            <p:spPr bwMode="auto">
              <a:xfrm>
                <a:off x="5127811" y="4953299"/>
                <a:ext cx="18940" cy="562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1" name="Rectangle 320"/>
              <p:cNvSpPr>
                <a:spLocks noChangeArrowheads="1"/>
              </p:cNvSpPr>
              <p:nvPr/>
            </p:nvSpPr>
            <p:spPr bwMode="auto">
              <a:xfrm>
                <a:off x="5166914" y="4953299"/>
                <a:ext cx="18940" cy="562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2" name="Rectangle 321"/>
              <p:cNvSpPr>
                <a:spLocks noChangeArrowheads="1"/>
              </p:cNvSpPr>
              <p:nvPr/>
            </p:nvSpPr>
            <p:spPr bwMode="auto">
              <a:xfrm>
                <a:off x="5206017" y="4953299"/>
                <a:ext cx="17107" cy="562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3" name="Rectangle 322"/>
              <p:cNvSpPr>
                <a:spLocks noChangeArrowheads="1"/>
              </p:cNvSpPr>
              <p:nvPr/>
            </p:nvSpPr>
            <p:spPr bwMode="auto">
              <a:xfrm>
                <a:off x="5243286" y="4953299"/>
                <a:ext cx="18940" cy="562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4" name="Rectangle 323"/>
              <p:cNvSpPr>
                <a:spLocks noChangeArrowheads="1"/>
              </p:cNvSpPr>
              <p:nvPr/>
            </p:nvSpPr>
            <p:spPr bwMode="auto">
              <a:xfrm>
                <a:off x="5127811" y="5198912"/>
                <a:ext cx="18940" cy="543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5" name="Rectangle 324"/>
              <p:cNvSpPr>
                <a:spLocks noChangeArrowheads="1"/>
              </p:cNvSpPr>
              <p:nvPr/>
            </p:nvSpPr>
            <p:spPr bwMode="auto">
              <a:xfrm>
                <a:off x="5166914" y="5198912"/>
                <a:ext cx="18940" cy="543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6" name="Rectangle 325"/>
              <p:cNvSpPr>
                <a:spLocks noChangeArrowheads="1"/>
              </p:cNvSpPr>
              <p:nvPr/>
            </p:nvSpPr>
            <p:spPr bwMode="auto">
              <a:xfrm>
                <a:off x="5206017" y="5198912"/>
                <a:ext cx="17107" cy="543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7" name="Rectangle 326"/>
              <p:cNvSpPr>
                <a:spLocks noChangeArrowheads="1"/>
              </p:cNvSpPr>
              <p:nvPr/>
            </p:nvSpPr>
            <p:spPr bwMode="auto">
              <a:xfrm>
                <a:off x="5243286" y="5198912"/>
                <a:ext cx="18940" cy="543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8" name="Rectangle 327"/>
              <p:cNvSpPr>
                <a:spLocks noChangeArrowheads="1"/>
              </p:cNvSpPr>
              <p:nvPr/>
            </p:nvSpPr>
            <p:spPr bwMode="auto">
              <a:xfrm>
                <a:off x="5289720" y="5037003"/>
                <a:ext cx="54988" cy="171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29" name="Rectangle 328"/>
              <p:cNvSpPr>
                <a:spLocks noChangeArrowheads="1"/>
              </p:cNvSpPr>
              <p:nvPr/>
            </p:nvSpPr>
            <p:spPr bwMode="auto">
              <a:xfrm>
                <a:off x="5289720" y="5076106"/>
                <a:ext cx="54988" cy="171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30" name="Rectangle 329"/>
              <p:cNvSpPr>
                <a:spLocks noChangeArrowheads="1"/>
              </p:cNvSpPr>
              <p:nvPr/>
            </p:nvSpPr>
            <p:spPr bwMode="auto">
              <a:xfrm>
                <a:off x="5289720" y="5113375"/>
                <a:ext cx="54988" cy="189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31" name="Rectangle 330"/>
              <p:cNvSpPr>
                <a:spLocks noChangeArrowheads="1"/>
              </p:cNvSpPr>
              <p:nvPr/>
            </p:nvSpPr>
            <p:spPr bwMode="auto">
              <a:xfrm>
                <a:off x="5289720" y="5152478"/>
                <a:ext cx="54988" cy="189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32" name="Rectangle 331"/>
              <p:cNvSpPr>
                <a:spLocks noChangeArrowheads="1"/>
              </p:cNvSpPr>
              <p:nvPr/>
            </p:nvSpPr>
            <p:spPr bwMode="auto">
              <a:xfrm>
                <a:off x="5045940" y="5037003"/>
                <a:ext cx="54988" cy="171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33" name="Rectangle 332"/>
              <p:cNvSpPr>
                <a:spLocks noChangeArrowheads="1"/>
              </p:cNvSpPr>
              <p:nvPr/>
            </p:nvSpPr>
            <p:spPr bwMode="auto">
              <a:xfrm>
                <a:off x="5045940" y="5076106"/>
                <a:ext cx="54988" cy="171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34" name="Rectangle 333"/>
              <p:cNvSpPr>
                <a:spLocks noChangeArrowheads="1"/>
              </p:cNvSpPr>
              <p:nvPr/>
            </p:nvSpPr>
            <p:spPr bwMode="auto">
              <a:xfrm>
                <a:off x="5045940" y="5113375"/>
                <a:ext cx="54988" cy="189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35" name="Rectangle 334"/>
              <p:cNvSpPr>
                <a:spLocks noChangeArrowheads="1"/>
              </p:cNvSpPr>
              <p:nvPr/>
            </p:nvSpPr>
            <p:spPr bwMode="auto">
              <a:xfrm>
                <a:off x="5045940" y="5152478"/>
                <a:ext cx="54988" cy="189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36" name="Freeform 335"/>
              <p:cNvSpPr>
                <a:spLocks noEditPoints="1"/>
              </p:cNvSpPr>
              <p:nvPr/>
            </p:nvSpPr>
            <p:spPr bwMode="auto">
              <a:xfrm>
                <a:off x="5127811" y="5054111"/>
                <a:ext cx="134415" cy="99589"/>
              </a:xfrm>
              <a:custGeom>
                <a:avLst/>
                <a:gdLst>
                  <a:gd name="T0" fmla="*/ 2147483646 w 220"/>
                  <a:gd name="T1" fmla="*/ 2147483646 h 163"/>
                  <a:gd name="T2" fmla="*/ 0 w 220"/>
                  <a:gd name="T3" fmla="*/ 2147483646 h 163"/>
                  <a:gd name="T4" fmla="*/ 0 w 220"/>
                  <a:gd name="T5" fmla="*/ 0 h 163"/>
                  <a:gd name="T6" fmla="*/ 2147483646 w 220"/>
                  <a:gd name="T7" fmla="*/ 0 h 163"/>
                  <a:gd name="T8" fmla="*/ 2147483646 w 220"/>
                  <a:gd name="T9" fmla="*/ 2147483646 h 163"/>
                  <a:gd name="T10" fmla="*/ 2147483646 w 220"/>
                  <a:gd name="T11" fmla="*/ 2147483646 h 163"/>
                  <a:gd name="T12" fmla="*/ 2147483646 w 220"/>
                  <a:gd name="T13" fmla="*/ 2147483646 h 163"/>
                  <a:gd name="T14" fmla="*/ 2147483646 w 220"/>
                  <a:gd name="T15" fmla="*/ 2147483646 h 163"/>
                  <a:gd name="T16" fmla="*/ 2147483646 w 220"/>
                  <a:gd name="T17" fmla="*/ 2147483646 h 163"/>
                  <a:gd name="T18" fmla="*/ 2147483646 w 220"/>
                  <a:gd name="T19" fmla="*/ 2147483646 h 1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0" h="163">
                    <a:moveTo>
                      <a:pt x="220" y="163"/>
                    </a:moveTo>
                    <a:lnTo>
                      <a:pt x="0" y="163"/>
                    </a:lnTo>
                    <a:lnTo>
                      <a:pt x="0" y="0"/>
                    </a:lnTo>
                    <a:lnTo>
                      <a:pt x="220" y="0"/>
                    </a:lnTo>
                    <a:lnTo>
                      <a:pt x="220" y="163"/>
                    </a:lnTo>
                    <a:close/>
                    <a:moveTo>
                      <a:pt x="31" y="133"/>
                    </a:moveTo>
                    <a:lnTo>
                      <a:pt x="189" y="133"/>
                    </a:lnTo>
                    <a:lnTo>
                      <a:pt x="189" y="29"/>
                    </a:lnTo>
                    <a:lnTo>
                      <a:pt x="31" y="29"/>
                    </a:lnTo>
                    <a:lnTo>
                      <a:pt x="31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715" name="Group 446"/>
            <p:cNvGrpSpPr>
              <a:grpSpLocks/>
            </p:cNvGrpSpPr>
            <p:nvPr/>
          </p:nvGrpSpPr>
          <p:grpSpPr bwMode="auto">
            <a:xfrm>
              <a:off x="5141019" y="5403591"/>
              <a:ext cx="108000" cy="336035"/>
              <a:chOff x="2009751" y="5403591"/>
              <a:chExt cx="108000" cy="336035"/>
            </a:xfrm>
          </p:grpSpPr>
          <p:cxnSp>
            <p:nvCxnSpPr>
              <p:cNvPr id="154" name="Straight Connector 52">
                <a:extLst>
                  <a:ext uri="{FF2B5EF4-FFF2-40B4-BE49-F238E27FC236}">
                    <a16:creationId xmlns:a16="http://schemas.microsoft.com/office/drawing/2014/main" id="{F12E371B-DC12-40A3-924D-A01C7FA3D277}"/>
                  </a:ext>
                </a:extLst>
              </p:cNvPr>
              <p:cNvCxnSpPr>
                <a:stCxn id="155" idx="4"/>
              </p:cNvCxnSpPr>
              <p:nvPr/>
            </p:nvCxnSpPr>
            <p:spPr bwMode="auto">
              <a:xfrm flipV="1">
                <a:off x="2064546" y="5403163"/>
                <a:ext cx="0" cy="336463"/>
              </a:xfrm>
              <a:prstGeom prst="line">
                <a:avLst/>
              </a:prstGeom>
              <a:noFill/>
              <a:ln w="19050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55" name="Oval 50">
                <a:extLst>
                  <a:ext uri="{FF2B5EF4-FFF2-40B4-BE49-F238E27FC236}">
                    <a16:creationId xmlns:a16="http://schemas.microsoft.com/office/drawing/2014/main" id="{12DFC3FF-5715-4A90-8F3C-B6EC2CB2B29C}"/>
                  </a:ext>
                </a:extLst>
              </p:cNvPr>
              <p:cNvSpPr/>
              <p:nvPr/>
            </p:nvSpPr>
            <p:spPr bwMode="auto">
              <a:xfrm>
                <a:off x="1989899" y="5631704"/>
                <a:ext cx="147705" cy="107922"/>
              </a:xfrm>
              <a:prstGeom prst="ellipse">
                <a:avLst/>
              </a:prstGeom>
              <a:solidFill>
                <a:schemeClr val="bg1"/>
              </a:solidFill>
              <a:ln w="63500" cap="flat" cmpd="thinThick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72000" tIns="72000" rIns="72000" bIns="72000"/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50000"/>
                  </a:spcBef>
                  <a:spcAft>
                    <a:spcPct val="25000"/>
                  </a:spcAft>
                  <a:buClr>
                    <a:schemeClr val="tx2"/>
                  </a:buClr>
                  <a:buFont typeface="Wingdings" pitchFamily="2" charset="2"/>
                  <a:buNone/>
                  <a:defRPr/>
                </a:pPr>
                <a:endParaRPr lang="en-GB" sz="1300" b="1" dirty="0">
                  <a:solidFill>
                    <a:schemeClr val="bg1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28703" name="Group 2393"/>
          <p:cNvGrpSpPr>
            <a:grpSpLocks/>
          </p:cNvGrpSpPr>
          <p:nvPr/>
        </p:nvGrpSpPr>
        <p:grpSpPr bwMode="auto">
          <a:xfrm>
            <a:off x="6869113" y="4941168"/>
            <a:ext cx="600075" cy="935037"/>
            <a:chOff x="6460983" y="4804832"/>
            <a:chExt cx="600591" cy="934794"/>
          </a:xfrm>
        </p:grpSpPr>
        <p:grpSp>
          <p:nvGrpSpPr>
            <p:cNvPr id="28705" name="Group 2389"/>
            <p:cNvGrpSpPr>
              <a:grpSpLocks/>
            </p:cNvGrpSpPr>
            <p:nvPr/>
          </p:nvGrpSpPr>
          <p:grpSpPr bwMode="auto">
            <a:xfrm>
              <a:off x="6460983" y="4804832"/>
              <a:ext cx="600591" cy="598758"/>
              <a:chOff x="6460983" y="4804832"/>
              <a:chExt cx="600591" cy="598758"/>
            </a:xfrm>
          </p:grpSpPr>
          <p:sp>
            <p:nvSpPr>
              <p:cNvPr id="28709" name="Oval 336"/>
              <p:cNvSpPr>
                <a:spLocks noChangeArrowheads="1"/>
              </p:cNvSpPr>
              <p:nvPr/>
            </p:nvSpPr>
            <p:spPr bwMode="auto">
              <a:xfrm>
                <a:off x="6460983" y="4804832"/>
                <a:ext cx="600591" cy="59875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710" name="Freeform 338"/>
              <p:cNvSpPr>
                <a:spLocks/>
              </p:cNvSpPr>
              <p:nvPr/>
            </p:nvSpPr>
            <p:spPr bwMode="auto">
              <a:xfrm>
                <a:off x="6579512" y="4938636"/>
                <a:ext cx="363531" cy="127083"/>
              </a:xfrm>
              <a:custGeom>
                <a:avLst/>
                <a:gdLst>
                  <a:gd name="T0" fmla="*/ 2147483646 w 252"/>
                  <a:gd name="T1" fmla="*/ 2147483646 h 88"/>
                  <a:gd name="T2" fmla="*/ 2147483646 w 252"/>
                  <a:gd name="T3" fmla="*/ 2147483646 h 88"/>
                  <a:gd name="T4" fmla="*/ 2147483646 w 252"/>
                  <a:gd name="T5" fmla="*/ 2147483646 h 88"/>
                  <a:gd name="T6" fmla="*/ 2147483646 w 252"/>
                  <a:gd name="T7" fmla="*/ 2147483646 h 88"/>
                  <a:gd name="T8" fmla="*/ 2147483646 w 252"/>
                  <a:gd name="T9" fmla="*/ 2147483646 h 88"/>
                  <a:gd name="T10" fmla="*/ 2147483646 w 252"/>
                  <a:gd name="T11" fmla="*/ 2147483646 h 88"/>
                  <a:gd name="T12" fmla="*/ 2147483646 w 252"/>
                  <a:gd name="T13" fmla="*/ 2147483646 h 88"/>
                  <a:gd name="T14" fmla="*/ 2147483646 w 252"/>
                  <a:gd name="T15" fmla="*/ 2147483646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52" h="88">
                    <a:moveTo>
                      <a:pt x="242" y="82"/>
                    </a:moveTo>
                    <a:cubicBezTo>
                      <a:pt x="240" y="82"/>
                      <a:pt x="238" y="81"/>
                      <a:pt x="236" y="80"/>
                    </a:cubicBezTo>
                    <a:cubicBezTo>
                      <a:pt x="174" y="20"/>
                      <a:pt x="76" y="23"/>
                      <a:pt x="16" y="84"/>
                    </a:cubicBezTo>
                    <a:cubicBezTo>
                      <a:pt x="13" y="88"/>
                      <a:pt x="7" y="88"/>
                      <a:pt x="4" y="85"/>
                    </a:cubicBezTo>
                    <a:cubicBezTo>
                      <a:pt x="0" y="81"/>
                      <a:pt x="0" y="75"/>
                      <a:pt x="3" y="72"/>
                    </a:cubicBezTo>
                    <a:cubicBezTo>
                      <a:pt x="69" y="3"/>
                      <a:pt x="179" y="0"/>
                      <a:pt x="248" y="66"/>
                    </a:cubicBezTo>
                    <a:cubicBezTo>
                      <a:pt x="252" y="70"/>
                      <a:pt x="252" y="76"/>
                      <a:pt x="249" y="79"/>
                    </a:cubicBezTo>
                    <a:cubicBezTo>
                      <a:pt x="247" y="81"/>
                      <a:pt x="245" y="82"/>
                      <a:pt x="242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11" name="Freeform 339"/>
              <p:cNvSpPr>
                <a:spLocks/>
              </p:cNvSpPr>
              <p:nvPr/>
            </p:nvSpPr>
            <p:spPr bwMode="auto">
              <a:xfrm>
                <a:off x="6629612" y="5022340"/>
                <a:ext cx="262720" cy="98367"/>
              </a:xfrm>
              <a:custGeom>
                <a:avLst/>
                <a:gdLst>
                  <a:gd name="T0" fmla="*/ 2147483646 w 182"/>
                  <a:gd name="T1" fmla="*/ 2147483646 h 68"/>
                  <a:gd name="T2" fmla="*/ 2147483646 w 182"/>
                  <a:gd name="T3" fmla="*/ 2147483646 h 68"/>
                  <a:gd name="T4" fmla="*/ 2147483646 w 182"/>
                  <a:gd name="T5" fmla="*/ 2147483646 h 68"/>
                  <a:gd name="T6" fmla="*/ 2147483646 w 182"/>
                  <a:gd name="T7" fmla="*/ 2147483646 h 68"/>
                  <a:gd name="T8" fmla="*/ 2147483646 w 182"/>
                  <a:gd name="T9" fmla="*/ 2147483646 h 68"/>
                  <a:gd name="T10" fmla="*/ 2147483646 w 182"/>
                  <a:gd name="T11" fmla="*/ 2147483646 h 68"/>
                  <a:gd name="T12" fmla="*/ 2147483646 w 182"/>
                  <a:gd name="T13" fmla="*/ 2147483646 h 68"/>
                  <a:gd name="T14" fmla="*/ 2147483646 w 182"/>
                  <a:gd name="T15" fmla="*/ 2147483646 h 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2" h="68">
                    <a:moveTo>
                      <a:pt x="172" y="63"/>
                    </a:moveTo>
                    <a:cubicBezTo>
                      <a:pt x="170" y="63"/>
                      <a:pt x="167" y="62"/>
                      <a:pt x="166" y="61"/>
                    </a:cubicBezTo>
                    <a:cubicBezTo>
                      <a:pt x="124" y="20"/>
                      <a:pt x="57" y="22"/>
                      <a:pt x="17" y="64"/>
                    </a:cubicBezTo>
                    <a:cubicBezTo>
                      <a:pt x="13" y="68"/>
                      <a:pt x="7" y="68"/>
                      <a:pt x="4" y="64"/>
                    </a:cubicBezTo>
                    <a:cubicBezTo>
                      <a:pt x="0" y="61"/>
                      <a:pt x="0" y="55"/>
                      <a:pt x="3" y="51"/>
                    </a:cubicBezTo>
                    <a:cubicBezTo>
                      <a:pt x="51" y="2"/>
                      <a:pt x="129" y="0"/>
                      <a:pt x="178" y="47"/>
                    </a:cubicBezTo>
                    <a:cubicBezTo>
                      <a:pt x="182" y="51"/>
                      <a:pt x="182" y="57"/>
                      <a:pt x="178" y="60"/>
                    </a:cubicBezTo>
                    <a:cubicBezTo>
                      <a:pt x="177" y="62"/>
                      <a:pt x="174" y="63"/>
                      <a:pt x="172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12" name="Freeform 340"/>
              <p:cNvSpPr>
                <a:spLocks/>
              </p:cNvSpPr>
              <p:nvPr/>
            </p:nvSpPr>
            <p:spPr bwMode="auto">
              <a:xfrm>
                <a:off x="6688877" y="5112154"/>
                <a:ext cx="144191" cy="61709"/>
              </a:xfrm>
              <a:custGeom>
                <a:avLst/>
                <a:gdLst>
                  <a:gd name="T0" fmla="*/ 2147483646 w 100"/>
                  <a:gd name="T1" fmla="*/ 2147483646 h 43"/>
                  <a:gd name="T2" fmla="*/ 2147483646 w 100"/>
                  <a:gd name="T3" fmla="*/ 2147483646 h 43"/>
                  <a:gd name="T4" fmla="*/ 2147483646 w 100"/>
                  <a:gd name="T5" fmla="*/ 2147483646 h 43"/>
                  <a:gd name="T6" fmla="*/ 2147483646 w 100"/>
                  <a:gd name="T7" fmla="*/ 2147483646 h 43"/>
                  <a:gd name="T8" fmla="*/ 2147483646 w 100"/>
                  <a:gd name="T9" fmla="*/ 2147483646 h 43"/>
                  <a:gd name="T10" fmla="*/ 2147483646 w 100"/>
                  <a:gd name="T11" fmla="*/ 2147483646 h 43"/>
                  <a:gd name="T12" fmla="*/ 2147483646 w 100"/>
                  <a:gd name="T13" fmla="*/ 2147483646 h 43"/>
                  <a:gd name="T14" fmla="*/ 2147483646 w 100"/>
                  <a:gd name="T15" fmla="*/ 2147483646 h 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0" h="43">
                    <a:moveTo>
                      <a:pt x="90" y="40"/>
                    </a:moveTo>
                    <a:cubicBezTo>
                      <a:pt x="88" y="40"/>
                      <a:pt x="85" y="39"/>
                      <a:pt x="83" y="38"/>
                    </a:cubicBezTo>
                    <a:cubicBezTo>
                      <a:pt x="65" y="20"/>
                      <a:pt x="35" y="20"/>
                      <a:pt x="17" y="39"/>
                    </a:cubicBezTo>
                    <a:cubicBezTo>
                      <a:pt x="13" y="43"/>
                      <a:pt x="8" y="43"/>
                      <a:pt x="4" y="39"/>
                    </a:cubicBezTo>
                    <a:cubicBezTo>
                      <a:pt x="0" y="36"/>
                      <a:pt x="0" y="30"/>
                      <a:pt x="4" y="26"/>
                    </a:cubicBezTo>
                    <a:cubicBezTo>
                      <a:pt x="29" y="0"/>
                      <a:pt x="70" y="0"/>
                      <a:pt x="96" y="24"/>
                    </a:cubicBezTo>
                    <a:cubicBezTo>
                      <a:pt x="100" y="28"/>
                      <a:pt x="100" y="34"/>
                      <a:pt x="96" y="37"/>
                    </a:cubicBezTo>
                    <a:cubicBezTo>
                      <a:pt x="94" y="39"/>
                      <a:pt x="92" y="40"/>
                      <a:pt x="90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13" name="Oval 341"/>
              <p:cNvSpPr>
                <a:spLocks noChangeArrowheads="1"/>
              </p:cNvSpPr>
              <p:nvPr/>
            </p:nvSpPr>
            <p:spPr bwMode="auto">
              <a:xfrm>
                <a:off x="6733478" y="5187304"/>
                <a:ext cx="54988" cy="543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32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8706" name="Group 451"/>
            <p:cNvGrpSpPr>
              <a:grpSpLocks/>
            </p:cNvGrpSpPr>
            <p:nvPr/>
          </p:nvGrpSpPr>
          <p:grpSpPr bwMode="auto">
            <a:xfrm>
              <a:off x="6707278" y="5403591"/>
              <a:ext cx="108000" cy="336035"/>
              <a:chOff x="2009751" y="5403591"/>
              <a:chExt cx="108000" cy="336035"/>
            </a:xfrm>
          </p:grpSpPr>
          <p:cxnSp>
            <p:nvCxnSpPr>
              <p:cNvPr id="178" name="Straight Connector 52">
                <a:extLst>
                  <a:ext uri="{FF2B5EF4-FFF2-40B4-BE49-F238E27FC236}">
                    <a16:creationId xmlns:a16="http://schemas.microsoft.com/office/drawing/2014/main" id="{B944C79A-8FD9-47CE-B93C-8C91F69240F1}"/>
                  </a:ext>
                </a:extLst>
              </p:cNvPr>
              <p:cNvCxnSpPr>
                <a:stCxn id="179" idx="4"/>
              </p:cNvCxnSpPr>
              <p:nvPr/>
            </p:nvCxnSpPr>
            <p:spPr bwMode="auto">
              <a:xfrm flipV="1">
                <a:off x="2063752" y="5403163"/>
                <a:ext cx="1589" cy="336463"/>
              </a:xfrm>
              <a:prstGeom prst="line">
                <a:avLst/>
              </a:prstGeom>
              <a:noFill/>
              <a:ln w="19050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79" name="Oval 50">
                <a:extLst>
                  <a:ext uri="{FF2B5EF4-FFF2-40B4-BE49-F238E27FC236}">
                    <a16:creationId xmlns:a16="http://schemas.microsoft.com/office/drawing/2014/main" id="{3A7AA986-1177-4E83-9116-B8A330913DA8}"/>
                  </a:ext>
                </a:extLst>
              </p:cNvPr>
              <p:cNvSpPr/>
              <p:nvPr/>
            </p:nvSpPr>
            <p:spPr bwMode="auto">
              <a:xfrm>
                <a:off x="2009730" y="5631704"/>
                <a:ext cx="108043" cy="107922"/>
              </a:xfrm>
              <a:prstGeom prst="ellipse">
                <a:avLst/>
              </a:prstGeom>
              <a:solidFill>
                <a:schemeClr val="bg1"/>
              </a:solidFill>
              <a:ln w="63500" cap="flat" cmpd="thinThick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72000" tIns="72000" rIns="72000" bIns="72000"/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50000"/>
                  </a:spcBef>
                  <a:spcAft>
                    <a:spcPct val="25000"/>
                  </a:spcAft>
                  <a:buClr>
                    <a:schemeClr val="tx2"/>
                  </a:buClr>
                  <a:buFont typeface="Wingdings" pitchFamily="2" charset="2"/>
                  <a:buNone/>
                  <a:defRPr/>
                </a:pPr>
                <a:endParaRPr lang="en-GB" sz="1300" b="1" dirty="0">
                  <a:solidFill>
                    <a:schemeClr val="bg1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28704" name="Textplatzhalter 2"/>
          <p:cNvSpPr>
            <a:spLocks noGrp="1" noChangeArrowheads="1"/>
          </p:cNvSpPr>
          <p:nvPr>
            <p:ph type="body" sz="quarter" idx="22"/>
          </p:nvPr>
        </p:nvSpPr>
        <p:spPr>
          <a:xfrm>
            <a:off x="-3175" y="6542088"/>
            <a:ext cx="8678863" cy="325437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hu-HU" altLang="en-US" sz="1200" b="1" dirty="0">
                <a:latin typeface="Arial" panose="020B0604020202020204" pitchFamily="34" charset="0"/>
              </a:rPr>
              <a:t>Forrás:</a:t>
            </a:r>
            <a:r>
              <a:rPr lang="de-DE" altLang="en-US" sz="1200" b="1" dirty="0">
                <a:latin typeface="Arial" panose="020B0604020202020204" pitchFamily="34" charset="0"/>
              </a:rPr>
              <a:t> </a:t>
            </a:r>
            <a:r>
              <a:rPr lang="de-DE" altLang="en-US" sz="1200" b="1" dirty="0" err="1">
                <a:latin typeface="Arial" panose="020B0604020202020204" pitchFamily="34" charset="0"/>
              </a:rPr>
              <a:t>Bitcom</a:t>
            </a:r>
            <a:r>
              <a:rPr lang="de-DE" altLang="en-US" sz="1200" b="1" dirty="0">
                <a:latin typeface="Arial" panose="020B0604020202020204" pitchFamily="34" charset="0"/>
              </a:rPr>
              <a:t>, </a:t>
            </a:r>
            <a:r>
              <a:rPr lang="de-DE" altLang="en-US" sz="1200" b="1" dirty="0" err="1">
                <a:latin typeface="Arial" panose="020B0604020202020204" pitchFamily="34" charset="0"/>
              </a:rPr>
              <a:t>iw</a:t>
            </a:r>
            <a:r>
              <a:rPr lang="de-DE" altLang="en-US" sz="1200" b="1" dirty="0">
                <a:latin typeface="Arial" panose="020B0604020202020204" pitchFamily="34" charset="0"/>
              </a:rPr>
              <a:t>, Allianz Global Investors.</a:t>
            </a:r>
            <a:endParaRPr lang="en-GB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190716" y="6165304"/>
            <a:ext cx="73420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400" b="1" dirty="0">
                <a:latin typeface="+mn-lt"/>
              </a:rPr>
              <a:t>Megjegyzés: SPS – </a:t>
            </a:r>
            <a:r>
              <a:rPr lang="de-DE" sz="1400" b="1" dirty="0">
                <a:latin typeface="+mn-lt"/>
              </a:rPr>
              <a:t>Speicherprogrammierbare Steuerung (</a:t>
            </a:r>
            <a:r>
              <a:rPr lang="de-DE" sz="1400" b="1" dirty="0" err="1">
                <a:latin typeface="+mn-lt"/>
              </a:rPr>
              <a:t>tárolt</a:t>
            </a:r>
            <a:r>
              <a:rPr lang="de-DE" sz="1400" b="1" dirty="0">
                <a:latin typeface="+mn-lt"/>
              </a:rPr>
              <a:t> </a:t>
            </a:r>
            <a:r>
              <a:rPr lang="de-DE" sz="1400" b="1" dirty="0" err="1">
                <a:latin typeface="+mn-lt"/>
              </a:rPr>
              <a:t>programú</a:t>
            </a:r>
            <a:r>
              <a:rPr lang="de-DE" sz="1400" b="1" dirty="0">
                <a:latin typeface="+mn-lt"/>
              </a:rPr>
              <a:t> </a:t>
            </a:r>
            <a:r>
              <a:rPr lang="de-DE" sz="1400" b="1" dirty="0" err="1">
                <a:latin typeface="+mn-lt"/>
              </a:rPr>
              <a:t>vezérlés</a:t>
            </a:r>
            <a:r>
              <a:rPr lang="de-DE" sz="1400" b="1" dirty="0">
                <a:latin typeface="+mn-lt"/>
              </a:rPr>
              <a:t>)</a:t>
            </a:r>
            <a:r>
              <a:rPr lang="hu-HU" sz="1400" b="1" dirty="0">
                <a:latin typeface="+mn-lt"/>
              </a:rPr>
              <a:t> </a:t>
            </a:r>
            <a:endParaRPr lang="en-US" sz="1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5770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 err="1"/>
              <a:t>Edutainment</a:t>
            </a:r>
            <a:endParaRPr lang="hu-HU" sz="3200" dirty="0"/>
          </a:p>
        </p:txBody>
      </p:sp>
      <p:sp>
        <p:nvSpPr>
          <p:cNvPr id="5" name="Téglalap 4"/>
          <p:cNvSpPr/>
          <p:nvPr/>
        </p:nvSpPr>
        <p:spPr>
          <a:xfrm>
            <a:off x="272480" y="3936538"/>
            <a:ext cx="8980472" cy="12926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Oktatási </a:t>
            </a:r>
            <a:r>
              <a:rPr lang="hu-HU" sz="2000" dirty="0">
                <a:latin typeface="+mj-lt"/>
              </a:rPr>
              <a:t>tananyag </a:t>
            </a:r>
            <a:r>
              <a:rPr lang="hu-HU" sz="2000" b="1" dirty="0">
                <a:latin typeface="+mj-lt"/>
              </a:rPr>
              <a:t>szórakoztató formában történő </a:t>
            </a:r>
            <a:r>
              <a:rPr lang="hu-HU" sz="2000" dirty="0">
                <a:latin typeface="+mj-lt"/>
              </a:rPr>
              <a:t>átadása,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err="1" smtClean="0">
                <a:latin typeface="+mj-lt"/>
              </a:rPr>
              <a:t>Audio</a:t>
            </a:r>
            <a:r>
              <a:rPr lang="hu-HU" sz="2000" dirty="0" smtClean="0">
                <a:latin typeface="+mj-lt"/>
              </a:rPr>
              <a:t>-vizuális </a:t>
            </a:r>
            <a:r>
              <a:rPr lang="hu-HU" sz="2000" dirty="0">
                <a:latin typeface="+mj-lt"/>
              </a:rPr>
              <a:t>és játékos-interaktív elemek,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dirty="0" smtClean="0">
                <a:latin typeface="+mj-lt"/>
              </a:rPr>
              <a:t>Pl</a:t>
            </a:r>
            <a:r>
              <a:rPr lang="hu-HU" sz="2000" dirty="0">
                <a:latin typeface="+mj-lt"/>
              </a:rPr>
              <a:t>. </a:t>
            </a:r>
            <a:r>
              <a:rPr lang="hu-HU" sz="2000" b="1" dirty="0" err="1">
                <a:latin typeface="+mj-lt"/>
              </a:rPr>
              <a:t>Duolingo</a:t>
            </a:r>
            <a:r>
              <a:rPr lang="hu-HU" sz="2000" dirty="0">
                <a:latin typeface="+mj-lt"/>
              </a:rPr>
              <a:t>, </a:t>
            </a:r>
            <a:r>
              <a:rPr lang="hu-HU" sz="2000" b="1" dirty="0" err="1">
                <a:latin typeface="+mj-lt"/>
              </a:rPr>
              <a:t>TED-előadások</a:t>
            </a:r>
            <a:r>
              <a:rPr lang="hu-HU" sz="2000" b="1" dirty="0">
                <a:latin typeface="+mj-lt"/>
              </a:rPr>
              <a:t>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164" y="967630"/>
            <a:ext cx="5530147" cy="2891476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t="19726" r="10804" b="20979"/>
          <a:stretch/>
        </p:blipFill>
        <p:spPr>
          <a:xfrm>
            <a:off x="489700" y="5310559"/>
            <a:ext cx="3482928" cy="1404744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8" t="33110" r="16648" b="33781"/>
          <a:stretch/>
        </p:blipFill>
        <p:spPr>
          <a:xfrm>
            <a:off x="5313040" y="5314261"/>
            <a:ext cx="4282441" cy="140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134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200472" y="1853237"/>
            <a:ext cx="9505056" cy="44935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hu-HU" sz="22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hu-HU" sz="22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hu-HU" sz="22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hu-HU" sz="22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hu-HU" sz="22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A játékok elemeiből </a:t>
            </a:r>
            <a:r>
              <a:rPr lang="hu-HU" sz="2200" b="1" dirty="0">
                <a:latin typeface="+mj-lt"/>
              </a:rPr>
              <a:t>három kiemelten fontos </a:t>
            </a:r>
            <a:r>
              <a:rPr lang="hu-HU" sz="2200" dirty="0">
                <a:latin typeface="+mj-lt"/>
              </a:rPr>
              <a:t>az oktatásban: </a:t>
            </a: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j-lt"/>
              </a:rPr>
              <a:t>mechanikus elemek </a:t>
            </a:r>
            <a:r>
              <a:rPr lang="hu-HU" sz="2000" dirty="0">
                <a:latin typeface="+mj-lt"/>
              </a:rPr>
              <a:t>(folyamatos fejlődés, azonnali visszacsatolás, célok-</a:t>
            </a:r>
            <a:r>
              <a:rPr lang="hu-HU" sz="2000" dirty="0" err="1">
                <a:latin typeface="+mj-lt"/>
              </a:rPr>
              <a:t>alcélok</a:t>
            </a:r>
            <a:r>
              <a:rPr lang="hu-HU" sz="2000" dirty="0">
                <a:latin typeface="+mj-lt"/>
              </a:rPr>
              <a:t>, kutatások, „</a:t>
            </a:r>
            <a:r>
              <a:rPr lang="hu-HU" sz="2000" dirty="0" err="1">
                <a:latin typeface="+mj-lt"/>
              </a:rPr>
              <a:t>onboarding</a:t>
            </a:r>
            <a:r>
              <a:rPr lang="hu-HU" sz="2000" dirty="0" smtClean="0">
                <a:latin typeface="+mj-lt"/>
              </a:rPr>
              <a:t>”) </a:t>
            </a:r>
            <a:endParaRPr lang="hu-HU" sz="2000" dirty="0">
              <a:latin typeface="+mj-lt"/>
            </a:endParaRP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j-lt"/>
              </a:rPr>
              <a:t>személyes elemek </a:t>
            </a:r>
            <a:r>
              <a:rPr lang="hu-HU" sz="2000" dirty="0">
                <a:latin typeface="+mj-lt"/>
              </a:rPr>
              <a:t>(avatárok, kollektív felelősségvállalás és ranglisták</a:t>
            </a:r>
            <a:r>
              <a:rPr lang="hu-HU" sz="2000" dirty="0" smtClean="0">
                <a:latin typeface="+mj-lt"/>
              </a:rPr>
              <a:t>)</a:t>
            </a:r>
            <a:endParaRPr lang="hu-HU" sz="2000" dirty="0">
              <a:latin typeface="+mj-lt"/>
            </a:endParaRP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j-lt"/>
              </a:rPr>
              <a:t>érzelmi elemek </a:t>
            </a:r>
            <a:r>
              <a:rPr lang="hu-HU" sz="2000" dirty="0">
                <a:latin typeface="+mj-lt"/>
              </a:rPr>
              <a:t>(„flow”-</a:t>
            </a:r>
            <a:r>
              <a:rPr lang="hu-HU" sz="2000" dirty="0" err="1">
                <a:latin typeface="+mj-lt"/>
              </a:rPr>
              <a:t>ban</a:t>
            </a:r>
            <a:r>
              <a:rPr lang="hu-HU" sz="2000" dirty="0">
                <a:latin typeface="+mj-lt"/>
              </a:rPr>
              <a:t> lenni).</a:t>
            </a:r>
          </a:p>
        </p:txBody>
      </p:sp>
      <p:sp>
        <p:nvSpPr>
          <p:cNvPr id="5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 err="1"/>
              <a:t>Gamification</a:t>
            </a:r>
            <a:endParaRPr lang="hu-HU" sz="3200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126" y="1095505"/>
            <a:ext cx="3373969" cy="2952328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56456" y="841701"/>
            <a:ext cx="6048671" cy="293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A folyamatban </a:t>
            </a:r>
            <a:r>
              <a:rPr lang="hu-HU" sz="2200" b="1" dirty="0">
                <a:latin typeface="+mj-lt"/>
              </a:rPr>
              <a:t>játékmechanizmusok</a:t>
            </a:r>
            <a:r>
              <a:rPr lang="hu-HU" sz="2200" dirty="0">
                <a:latin typeface="+mj-lt"/>
              </a:rPr>
              <a:t> </a:t>
            </a:r>
            <a:r>
              <a:rPr lang="hu-HU" sz="2200" b="1" dirty="0">
                <a:latin typeface="+mj-lt"/>
              </a:rPr>
              <a:t>kerülnek </a:t>
            </a:r>
            <a:r>
              <a:rPr lang="hu-HU" sz="2200" dirty="0">
                <a:latin typeface="+mj-lt"/>
              </a:rPr>
              <a:t>alapvetően </a:t>
            </a:r>
            <a:r>
              <a:rPr lang="hu-HU" sz="2200" b="1" dirty="0">
                <a:latin typeface="+mj-lt"/>
              </a:rPr>
              <a:t>nem játék jellegű anyagokba.</a:t>
            </a:r>
            <a:endParaRPr lang="hu-HU" sz="2200" dirty="0">
              <a:latin typeface="+mj-lt"/>
            </a:endParaRP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200" dirty="0">
                <a:latin typeface="+mj-lt"/>
              </a:rPr>
              <a:t>Három tulajdonság: </a:t>
            </a: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j-lt"/>
              </a:rPr>
              <a:t>tisztán megfogalmazott </a:t>
            </a:r>
            <a:r>
              <a:rPr lang="hu-HU" sz="2000" b="1" dirty="0" smtClean="0">
                <a:latin typeface="+mj-lt"/>
              </a:rPr>
              <a:t>szabályrendszer</a:t>
            </a:r>
            <a:endParaRPr lang="hu-HU" sz="2000" dirty="0">
              <a:latin typeface="+mj-lt"/>
            </a:endParaRP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j-lt"/>
              </a:rPr>
              <a:t>gyors visszajelzési </a:t>
            </a:r>
            <a:r>
              <a:rPr lang="hu-HU" sz="2000" b="1" dirty="0" smtClean="0">
                <a:latin typeface="+mj-lt"/>
              </a:rPr>
              <a:t>rendszer</a:t>
            </a:r>
            <a:endParaRPr lang="hu-HU" sz="2000" dirty="0">
              <a:latin typeface="+mj-lt"/>
            </a:endParaRPr>
          </a:p>
          <a:p>
            <a:pPr marL="800100" lvl="1" indent="-342900" algn="just"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j-lt"/>
              </a:rPr>
              <a:t>jól meghatározott cél.</a:t>
            </a: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4256163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792088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Robotok az oktatásban</a:t>
            </a:r>
          </a:p>
        </p:txBody>
      </p:sp>
      <p:sp>
        <p:nvSpPr>
          <p:cNvPr id="5" name="Téglalap 4"/>
          <p:cNvSpPr/>
          <p:nvPr/>
        </p:nvSpPr>
        <p:spPr>
          <a:xfrm>
            <a:off x="220905" y="1052736"/>
            <a:ext cx="9484623" cy="14465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dirty="0" err="1">
                <a:latin typeface="+mj-lt"/>
              </a:rPr>
              <a:t>Alderbaran</a:t>
            </a:r>
            <a:r>
              <a:rPr lang="hu-HU" sz="2200" dirty="0">
                <a:latin typeface="+mj-lt"/>
              </a:rPr>
              <a:t> </a:t>
            </a:r>
            <a:r>
              <a:rPr lang="hu-HU" sz="2200" dirty="0" err="1" smtClean="0">
                <a:latin typeface="+mj-lt"/>
              </a:rPr>
              <a:t>Robotics</a:t>
            </a:r>
            <a:r>
              <a:rPr lang="hu-HU" sz="2200" dirty="0" smtClean="0">
                <a:latin typeface="+mj-lt"/>
              </a:rPr>
              <a:t> francia cég által </a:t>
            </a:r>
            <a:r>
              <a:rPr lang="hu-HU" sz="2200" dirty="0">
                <a:latin typeface="+mj-lt"/>
              </a:rPr>
              <a:t>készített NAO robotok, a </a:t>
            </a:r>
            <a:r>
              <a:rPr lang="hu-HU" sz="2200" b="1" dirty="0">
                <a:latin typeface="+mj-lt"/>
              </a:rPr>
              <a:t>megértésre</a:t>
            </a:r>
            <a:r>
              <a:rPr lang="hu-HU" sz="2200" dirty="0">
                <a:latin typeface="+mj-lt"/>
              </a:rPr>
              <a:t> és </a:t>
            </a:r>
            <a:r>
              <a:rPr lang="hu-HU" sz="2200" b="1" dirty="0">
                <a:latin typeface="+mj-lt"/>
              </a:rPr>
              <a:t>válaszadásra</a:t>
            </a:r>
            <a:r>
              <a:rPr lang="hu-HU" sz="2200" dirty="0">
                <a:latin typeface="+mj-lt"/>
              </a:rPr>
              <a:t> </a:t>
            </a:r>
            <a:r>
              <a:rPr lang="hu-HU" sz="2200" b="1" dirty="0">
                <a:latin typeface="+mj-lt"/>
              </a:rPr>
              <a:t>programozható</a:t>
            </a:r>
            <a:r>
              <a:rPr lang="hu-HU" sz="2200" dirty="0">
                <a:latin typeface="+mj-lt"/>
              </a:rPr>
              <a:t> </a:t>
            </a:r>
            <a:r>
              <a:rPr lang="hu-HU" sz="2200" b="1" dirty="0">
                <a:solidFill>
                  <a:srgbClr val="C00000"/>
                </a:solidFill>
                <a:latin typeface="+mj-lt"/>
              </a:rPr>
              <a:t>humanoid</a:t>
            </a:r>
            <a:r>
              <a:rPr lang="hu-HU" sz="2200" dirty="0">
                <a:solidFill>
                  <a:srgbClr val="C00000"/>
                </a:solidFill>
                <a:latin typeface="+mj-lt"/>
              </a:rPr>
              <a:t> </a:t>
            </a:r>
            <a:r>
              <a:rPr lang="hu-HU" sz="2200" b="1" dirty="0">
                <a:solidFill>
                  <a:srgbClr val="C00000"/>
                </a:solidFill>
                <a:latin typeface="+mj-lt"/>
              </a:rPr>
              <a:t>gépek</a:t>
            </a:r>
            <a:r>
              <a:rPr lang="hu-HU" sz="2200" dirty="0">
                <a:solidFill>
                  <a:srgbClr val="C00000"/>
                </a:solidFill>
                <a:latin typeface="+mj-lt"/>
              </a:rPr>
              <a:t> </a:t>
            </a:r>
            <a:r>
              <a:rPr lang="hu-HU" sz="2200" dirty="0">
                <a:latin typeface="+mj-lt"/>
              </a:rPr>
              <a:t>a jövőben akár</a:t>
            </a:r>
            <a:r>
              <a:rPr lang="hu-HU" sz="2200" b="1" dirty="0">
                <a:latin typeface="+mj-lt"/>
              </a:rPr>
              <a:t> nyelvtanárok szerepét tölthetik be</a:t>
            </a:r>
            <a:r>
              <a:rPr lang="hu-HU" sz="2200" dirty="0">
                <a:latin typeface="+mj-lt"/>
              </a:rPr>
              <a:t>, de az iskolából hiányozó diákok avatárjaiként is szolgálhatnak.</a:t>
            </a:r>
            <a:endParaRPr lang="hu-HU" sz="2200" b="1" dirty="0">
              <a:latin typeface="+mj-lt"/>
            </a:endParaRP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36" y="2492896"/>
            <a:ext cx="4801893" cy="435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695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>
            <a:extLst>
              <a:ext uri="{FF2B5EF4-FFF2-40B4-BE49-F238E27FC236}">
                <a16:creationId xmlns:a16="http://schemas.microsoft.com/office/drawing/2014/main" id="{37A7DDD6-F1C3-47A7-BA35-F6957542FB4A}"/>
              </a:ext>
            </a:extLst>
          </p:cNvPr>
          <p:cNvSpPr txBox="1">
            <a:spLocks/>
          </p:cNvSpPr>
          <p:nvPr/>
        </p:nvSpPr>
        <p:spPr bwMode="auto">
          <a:xfrm>
            <a:off x="0" y="1402432"/>
            <a:ext cx="9906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hu-HU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r>
              <a:rPr lang="hu-HU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TANULÁS BÁRHOL, BÁRMIKOR</a:t>
            </a:r>
          </a:p>
        </p:txBody>
      </p:sp>
    </p:spTree>
    <p:extLst>
      <p:ext uri="{BB962C8B-B14F-4D97-AF65-F5344CB8AC3E}">
        <p14:creationId xmlns:p14="http://schemas.microsoft.com/office/powerpoint/2010/main" val="21705694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304D7660-2425-4D67-BC44-CB3EBC7F0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80" y="1124745"/>
            <a:ext cx="9433048" cy="792088"/>
          </a:xfrm>
        </p:spPr>
        <p:txBody>
          <a:bodyPr/>
          <a:lstStyle/>
          <a:p>
            <a:pPr marL="0" indent="0" algn="just">
              <a:buNone/>
            </a:pPr>
            <a:r>
              <a:rPr lang="hu-HU" altLang="hu-HU" sz="2200" dirty="0">
                <a:latin typeface="+mj-lt"/>
              </a:rPr>
              <a:t>A dolgozó ember már nehezen tud időt szakítani arra, hogy beüljön az iskolapadba, ahol csak akkor tud tanulni, </a:t>
            </a:r>
            <a:r>
              <a:rPr lang="hu-HU" altLang="hu-HU" sz="2200" b="1" dirty="0">
                <a:latin typeface="+mj-lt"/>
              </a:rPr>
              <a:t>ha van rá ideje.</a:t>
            </a:r>
          </a:p>
          <a:p>
            <a:endParaRPr lang="hu-HU" sz="2200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/>
          </p:cNvSpPr>
          <p:nvPr/>
        </p:nvSpPr>
        <p:spPr bwMode="auto">
          <a:xfrm>
            <a:off x="-21027" y="-27384"/>
            <a:ext cx="9906000" cy="792088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Időtényező I.</a:t>
            </a:r>
          </a:p>
        </p:txBody>
      </p:sp>
      <p:pic>
        <p:nvPicPr>
          <p:cNvPr id="5" name="Picture 4" descr="kids-raising-hands">
            <a:extLst>
              <a:ext uri="{FF2B5EF4-FFF2-40B4-BE49-F238E27FC236}">
                <a16:creationId xmlns:a16="http://schemas.microsoft.com/office/drawing/2014/main" id="{B7EA5DDF-5A9A-4B76-A775-2A142A78B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2020">
            <a:off x="680901" y="2788631"/>
            <a:ext cx="3311525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programmer">
            <a:extLst>
              <a:ext uri="{FF2B5EF4-FFF2-40B4-BE49-F238E27FC236}">
                <a16:creationId xmlns:a16="http://schemas.microsoft.com/office/drawing/2014/main" id="{DEF6DFEC-BD4D-4772-B2BF-AF304015B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563" y="2661631"/>
            <a:ext cx="266223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7">
            <a:extLst>
              <a:ext uri="{FF2B5EF4-FFF2-40B4-BE49-F238E27FC236}">
                <a16:creationId xmlns:a16="http://schemas.microsoft.com/office/drawing/2014/main" id="{95CE0662-F2C7-48C1-924C-4C9A18219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8801" y="3237893"/>
            <a:ext cx="1511300" cy="431800"/>
          </a:xfrm>
          <a:prstGeom prst="leftRightArrow">
            <a:avLst>
              <a:gd name="adj1" fmla="val 50000"/>
              <a:gd name="adj2" fmla="val 70000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hu-H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5840238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304D7660-2425-4D67-BC44-CB3EBC7F0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80" y="980728"/>
            <a:ext cx="9433048" cy="994916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FontTx/>
              <a:buNone/>
            </a:pPr>
            <a:r>
              <a:rPr lang="hu-HU" altLang="hu-HU" sz="2200" dirty="0">
                <a:latin typeface="+mj-lt"/>
              </a:rPr>
              <a:t>Új tanulási módszer segítségével lehetőség van arra, hogy </a:t>
            </a:r>
            <a:r>
              <a:rPr lang="hu-HU" altLang="hu-HU" sz="2200" b="1" dirty="0">
                <a:latin typeface="+mj-lt"/>
              </a:rPr>
              <a:t>az ember számítógépe segítségével akkor sajátítsa el a tananyagot, amikor éppen ráér.</a:t>
            </a:r>
          </a:p>
          <a:p>
            <a:pPr marL="0" indent="0">
              <a:buNone/>
            </a:pPr>
            <a:endParaRPr lang="hu-HU" sz="2200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/>
          </p:cNvSpPr>
          <p:nvPr/>
        </p:nvSpPr>
        <p:spPr bwMode="auto">
          <a:xfrm>
            <a:off x="-21027" y="0"/>
            <a:ext cx="9906000" cy="6795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Időtényező II.</a:t>
            </a:r>
          </a:p>
        </p:txBody>
      </p:sp>
      <p:pic>
        <p:nvPicPr>
          <p:cNvPr id="5" name="Picture 7" descr="teacher2">
            <a:extLst>
              <a:ext uri="{FF2B5EF4-FFF2-40B4-BE49-F238E27FC236}">
                <a16:creationId xmlns:a16="http://schemas.microsoft.com/office/drawing/2014/main" id="{42859ED5-406E-4507-AEE1-704A6F1E3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28" y="2282972"/>
            <a:ext cx="232251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sss">
            <a:extLst>
              <a:ext uri="{FF2B5EF4-FFF2-40B4-BE49-F238E27FC236}">
                <a16:creationId xmlns:a16="http://schemas.microsoft.com/office/drawing/2014/main" id="{AED00802-D59D-4E42-A6E4-32436AA45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2941">
            <a:off x="4808403" y="2540945"/>
            <a:ext cx="4522374" cy="322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6">
            <a:extLst>
              <a:ext uri="{FF2B5EF4-FFF2-40B4-BE49-F238E27FC236}">
                <a16:creationId xmlns:a16="http://schemas.microsoft.com/office/drawing/2014/main" id="{439C256F-C05A-4E18-AB79-CF295E430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5215" y="3578372"/>
            <a:ext cx="1439863" cy="431800"/>
          </a:xfrm>
          <a:prstGeom prst="leftRightArrow">
            <a:avLst>
              <a:gd name="adj1" fmla="val 50000"/>
              <a:gd name="adj2" fmla="val 66691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hu-H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9pPr>
          </a:lstStyle>
          <a:p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765753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Iskola a felhőben</a:t>
            </a:r>
          </a:p>
        </p:txBody>
      </p:sp>
      <p:sp>
        <p:nvSpPr>
          <p:cNvPr id="6" name="Téglalap 5"/>
          <p:cNvSpPr/>
          <p:nvPr/>
        </p:nvSpPr>
        <p:spPr>
          <a:xfrm>
            <a:off x="200472" y="1196752"/>
            <a:ext cx="93610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2000" b="1" dirty="0">
                <a:latin typeface="+mn-lt"/>
              </a:rPr>
              <a:t>A </a:t>
            </a:r>
            <a:r>
              <a:rPr lang="hu-HU" sz="2000" b="1" dirty="0" err="1">
                <a:latin typeface="+mn-lt"/>
              </a:rPr>
              <a:t>School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b="1" dirty="0" err="1">
                <a:latin typeface="+mn-lt"/>
              </a:rPr>
              <a:t>in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b="1" dirty="0" err="1">
                <a:latin typeface="+mn-lt"/>
              </a:rPr>
              <a:t>the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b="1" dirty="0" err="1">
                <a:latin typeface="+mn-lt"/>
              </a:rPr>
              <a:t>Cloud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dirty="0">
                <a:latin typeface="+mn-lt"/>
              </a:rPr>
              <a:t>egy olyan felület, amelyet egy </a:t>
            </a:r>
            <a:r>
              <a:rPr lang="hu-HU" sz="2000" b="1" dirty="0">
                <a:latin typeface="+mn-lt"/>
              </a:rPr>
              <a:t>globális közösség </a:t>
            </a:r>
            <a:r>
              <a:rPr lang="hu-HU" sz="2000" dirty="0">
                <a:latin typeface="+mn-lt"/>
              </a:rPr>
              <a:t>vezet és tart fenn az </a:t>
            </a:r>
            <a:r>
              <a:rPr lang="hu-HU" sz="2000" b="1" dirty="0">
                <a:latin typeface="+mn-lt"/>
              </a:rPr>
              <a:t>önszerveződő tanulmányi környezetek összekapcsolására</a:t>
            </a:r>
            <a:r>
              <a:rPr lang="hu-HU" sz="2000" dirty="0">
                <a:latin typeface="+mn-lt"/>
              </a:rPr>
              <a:t>. Bárki létrehozhat egy </a:t>
            </a:r>
            <a:r>
              <a:rPr lang="hu-HU" sz="2000" dirty="0" err="1">
                <a:latin typeface="+mn-lt"/>
              </a:rPr>
              <a:t>SOLE-t</a:t>
            </a:r>
            <a:r>
              <a:rPr lang="hu-HU" sz="2000" dirty="0">
                <a:latin typeface="+mn-lt"/>
              </a:rPr>
              <a:t>, a mozgalom célja, hogy minél többen részesülhessenek oktatásban. </a:t>
            </a:r>
          </a:p>
          <a:p>
            <a:endParaRPr lang="hu-HU" sz="2000" dirty="0">
              <a:latin typeface="+mn-lt"/>
            </a:endParaRP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hu-HU" sz="2000" dirty="0">
                <a:latin typeface="+mn-lt"/>
              </a:rPr>
              <a:t>Az oktató felteszi a </a:t>
            </a:r>
            <a:r>
              <a:rPr lang="hu-HU" sz="2000" b="1" dirty="0">
                <a:latin typeface="+mn-lt"/>
              </a:rPr>
              <a:t>kérdéseket</a:t>
            </a:r>
            <a:r>
              <a:rPr lang="hu-HU" sz="2000" dirty="0">
                <a:latin typeface="+mn-lt"/>
              </a:rPr>
              <a:t>, ennek </a:t>
            </a:r>
            <a:r>
              <a:rPr lang="hu-HU" sz="2000" b="1" dirty="0">
                <a:latin typeface="+mn-lt"/>
              </a:rPr>
              <a:t>megoldását a diákokra bízza.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hu-HU" sz="2000" dirty="0">
              <a:latin typeface="+mn-lt"/>
            </a:endParaRP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hu-HU" sz="2000" dirty="0">
                <a:latin typeface="+mn-lt"/>
              </a:rPr>
              <a:t> A kihívást jelentő feladványt </a:t>
            </a:r>
            <a:r>
              <a:rPr lang="hu-HU" sz="2000" b="1" dirty="0">
                <a:latin typeface="+mn-lt"/>
              </a:rPr>
              <a:t>csoportokban</a:t>
            </a:r>
            <a:r>
              <a:rPr lang="hu-HU" sz="2000" dirty="0">
                <a:latin typeface="+mn-lt"/>
              </a:rPr>
              <a:t> vitatják meg tantermen belüli fizikai kötöttségek nélkül és az </a:t>
            </a:r>
            <a:r>
              <a:rPr lang="hu-HU" sz="2000" b="1" dirty="0">
                <a:latin typeface="+mn-lt"/>
              </a:rPr>
              <a:t>internet segítségével</a:t>
            </a:r>
            <a:r>
              <a:rPr lang="hu-HU" sz="2000" dirty="0">
                <a:latin typeface="+mn-lt"/>
              </a:rPr>
              <a:t> a diákok bármilyen irányba elvihetik a megoldást, tehát nem létezik </a:t>
            </a:r>
            <a:r>
              <a:rPr lang="hu-HU" sz="2000" b="1" dirty="0">
                <a:latin typeface="+mn-lt"/>
              </a:rPr>
              <a:t>csak egy helyes válasz.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hu-HU" sz="2000" dirty="0">
              <a:latin typeface="+mn-lt"/>
            </a:endParaRP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hu-HU" sz="2000" dirty="0">
                <a:latin typeface="+mn-lt"/>
              </a:rPr>
              <a:t>Végül a </a:t>
            </a:r>
            <a:r>
              <a:rPr lang="hu-HU" sz="2000" b="1" dirty="0">
                <a:latin typeface="+mn-lt"/>
              </a:rPr>
              <a:t>csoportok előadják a feladatmegoldás során tanult ismereteket, s a tanárok és diákok is több tapasztalattal lesznek gazdagabbak a folyamat végén</a:t>
            </a:r>
            <a:r>
              <a:rPr lang="hu-HU" sz="2000" dirty="0">
                <a:latin typeface="+mn-lt"/>
              </a:rPr>
              <a:t>, mint a hagyományos frontális oktatás során.</a:t>
            </a:r>
          </a:p>
          <a:p>
            <a:endParaRPr lang="hu-HU" sz="2000" dirty="0">
              <a:latin typeface="+mn-lt"/>
            </a:endParaRPr>
          </a:p>
        </p:txBody>
      </p:sp>
      <p:pic>
        <p:nvPicPr>
          <p:cNvPr id="6146" name="Picture 2" descr="KÃ©ptalÃ¡lat a kÃ¶vetkezÅre: âSchool in the Cloudâ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84" b="24632"/>
          <a:stretch/>
        </p:blipFill>
        <p:spPr bwMode="auto">
          <a:xfrm>
            <a:off x="5457056" y="5781462"/>
            <a:ext cx="3572669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KÃ©ptalÃ¡lat a kÃ¶vetkezÅre: âSchool in the Cloudâ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01" b="-5525"/>
          <a:stretch/>
        </p:blipFill>
        <p:spPr bwMode="auto">
          <a:xfrm>
            <a:off x="1568624" y="5714320"/>
            <a:ext cx="4032448" cy="85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082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304D7660-2425-4D67-BC44-CB3EBC7F0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472" y="908720"/>
            <a:ext cx="9577064" cy="2447201"/>
          </a:xfrm>
        </p:spPr>
        <p:txBody>
          <a:bodyPr/>
          <a:lstStyle/>
          <a:p>
            <a:pPr marL="0" indent="0" algn="just" eaLnBrk="1" hangingPunct="1">
              <a:spcAft>
                <a:spcPts val="600"/>
              </a:spcAft>
              <a:buFontTx/>
              <a:buNone/>
            </a:pPr>
            <a:r>
              <a:rPr lang="hu-HU" altLang="hu-HU" sz="2400" dirty="0">
                <a:latin typeface="+mj-lt"/>
              </a:rPr>
              <a:t>A </a:t>
            </a:r>
            <a:r>
              <a:rPr lang="hu-HU" altLang="hu-HU" sz="2400" b="1" dirty="0">
                <a:latin typeface="+mj-lt"/>
              </a:rPr>
              <a:t>mobil technológia </a:t>
            </a:r>
            <a:r>
              <a:rPr lang="hu-HU" altLang="hu-HU" sz="2400" dirty="0">
                <a:latin typeface="+mj-lt"/>
              </a:rPr>
              <a:t>fejlődésével már a közeljövőben </a:t>
            </a:r>
            <a:r>
              <a:rPr lang="hu-HU" altLang="hu-HU" sz="2400" b="1" dirty="0">
                <a:latin typeface="+mj-lt"/>
              </a:rPr>
              <a:t>„zsebre vágjuk” az egyetemet.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hu-HU" altLang="hu-HU" sz="2400" dirty="0">
                <a:latin typeface="+mj-lt"/>
              </a:rPr>
              <a:t>A mobil eszközökön alapuló </a:t>
            </a:r>
            <a:r>
              <a:rPr lang="hu-HU" altLang="hu-HU" sz="2400" b="1" dirty="0">
                <a:latin typeface="+mj-lt"/>
              </a:rPr>
              <a:t>M-</a:t>
            </a:r>
            <a:r>
              <a:rPr lang="hu-HU" altLang="hu-HU" sz="2400" b="1" dirty="0" err="1">
                <a:latin typeface="+mj-lt"/>
              </a:rPr>
              <a:t>learning</a:t>
            </a:r>
            <a:r>
              <a:rPr lang="hu-HU" altLang="hu-HU" sz="2400" dirty="0">
                <a:latin typeface="+mj-lt"/>
              </a:rPr>
              <a:t> másik előnye a </a:t>
            </a:r>
            <a:r>
              <a:rPr lang="hu-HU" altLang="hu-HU" sz="2400" b="1" dirty="0">
                <a:latin typeface="+mj-lt"/>
              </a:rPr>
              <a:t>helyfüggő tartalom lehetősége. 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hu-HU" altLang="hu-HU" sz="2400" dirty="0">
                <a:latin typeface="+mj-lt"/>
              </a:rPr>
              <a:t>Más tudásra van szükség egy osztályteremben és másra egy laboratóriumban.</a:t>
            </a:r>
          </a:p>
          <a:p>
            <a:pPr marL="0" indent="0" algn="just" eaLnBrk="1" hangingPunct="1">
              <a:spcAft>
                <a:spcPts val="600"/>
              </a:spcAft>
              <a:buFontTx/>
              <a:buNone/>
            </a:pPr>
            <a:endParaRPr lang="hu-HU" altLang="hu-HU" sz="2400" dirty="0">
              <a:latin typeface="+mj-lt"/>
            </a:endParaRPr>
          </a:p>
          <a:p>
            <a:pPr>
              <a:spcAft>
                <a:spcPts val="600"/>
              </a:spcAft>
            </a:pPr>
            <a:endParaRPr lang="hu-HU" sz="2400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/>
          </p:cNvSpPr>
          <p:nvPr/>
        </p:nvSpPr>
        <p:spPr bwMode="auto">
          <a:xfrm>
            <a:off x="-21027" y="14533"/>
            <a:ext cx="9906000" cy="664967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Mobil technológia</a:t>
            </a:r>
          </a:p>
        </p:txBody>
      </p:sp>
      <p:pic>
        <p:nvPicPr>
          <p:cNvPr id="9" name="Picture 5" descr="classroom">
            <a:extLst>
              <a:ext uri="{FF2B5EF4-FFF2-40B4-BE49-F238E27FC236}">
                <a16:creationId xmlns:a16="http://schemas.microsoft.com/office/drawing/2014/main" id="{BDBF396F-ED8C-4758-830F-EBF29CBB9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9294">
            <a:off x="927547" y="3686148"/>
            <a:ext cx="296545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hemistry">
            <a:extLst>
              <a:ext uri="{FF2B5EF4-FFF2-40B4-BE49-F238E27FC236}">
                <a16:creationId xmlns:a16="http://schemas.microsoft.com/office/drawing/2014/main" id="{213EEBA5-9392-4FEC-AF4C-0D81A1970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3682">
            <a:off x="6350447" y="3465486"/>
            <a:ext cx="2006600" cy="30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7">
            <a:extLst>
              <a:ext uri="{FF2B5EF4-FFF2-40B4-BE49-F238E27FC236}">
                <a16:creationId xmlns:a16="http://schemas.microsoft.com/office/drawing/2014/main" id="{250136A1-BD4D-4754-922E-355EC457D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972" y="4546573"/>
            <a:ext cx="2162175" cy="617538"/>
          </a:xfrm>
          <a:prstGeom prst="leftRightArrow">
            <a:avLst>
              <a:gd name="adj1" fmla="val 50000"/>
              <a:gd name="adj2" fmla="val 70026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078651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72480" y="1412875"/>
            <a:ext cx="9433048" cy="4713288"/>
          </a:xfrm>
        </p:spPr>
        <p:txBody>
          <a:bodyPr/>
          <a:lstStyle/>
          <a:p>
            <a:pPr algn="just"/>
            <a:r>
              <a:rPr lang="hu-HU" sz="2400" b="1" dirty="0">
                <a:solidFill>
                  <a:srgbClr val="000000"/>
                </a:solidFill>
              </a:rPr>
              <a:t>Olyan tanulásról </a:t>
            </a:r>
            <a:r>
              <a:rPr lang="hu-HU" sz="2400" dirty="0">
                <a:solidFill>
                  <a:srgbClr val="000000"/>
                </a:solidFill>
              </a:rPr>
              <a:t>van szó, amikor a </a:t>
            </a:r>
            <a:r>
              <a:rPr lang="hu-HU" sz="2400" b="1" dirty="0">
                <a:solidFill>
                  <a:srgbClr val="000000"/>
                </a:solidFill>
              </a:rPr>
              <a:t>tanuló kihasználja </a:t>
            </a:r>
            <a:r>
              <a:rPr lang="hu-HU" sz="2400" dirty="0">
                <a:solidFill>
                  <a:srgbClr val="000000"/>
                </a:solidFill>
              </a:rPr>
              <a:t>a tanulás célja érdekében a </a:t>
            </a:r>
            <a:r>
              <a:rPr lang="hu-HU" sz="2400" b="1" dirty="0">
                <a:solidFill>
                  <a:srgbClr val="000000"/>
                </a:solidFill>
              </a:rPr>
              <a:t>mobiltechnológia által kínált lehetőségeket.</a:t>
            </a:r>
          </a:p>
          <a:p>
            <a:pPr algn="just"/>
            <a:endParaRPr lang="hu-HU" sz="2400" dirty="0">
              <a:solidFill>
                <a:srgbClr val="000000"/>
              </a:solidFill>
            </a:endParaRPr>
          </a:p>
          <a:p>
            <a:pPr algn="just"/>
            <a:r>
              <a:rPr lang="hu-HU" sz="2400" b="1" dirty="0">
                <a:solidFill>
                  <a:srgbClr val="000000"/>
                </a:solidFill>
              </a:rPr>
              <a:t>M-</a:t>
            </a:r>
            <a:r>
              <a:rPr lang="hu-HU" sz="2400" b="1" dirty="0" err="1">
                <a:solidFill>
                  <a:srgbClr val="000000"/>
                </a:solidFill>
              </a:rPr>
              <a:t>learning</a:t>
            </a:r>
            <a:r>
              <a:rPr lang="hu-HU" sz="2400" dirty="0">
                <a:solidFill>
                  <a:srgbClr val="000000"/>
                </a:solidFill>
              </a:rPr>
              <a:t> akkor valósul meg, amikor a </a:t>
            </a:r>
            <a:r>
              <a:rPr lang="hu-HU" sz="2400" b="1" dirty="0">
                <a:solidFill>
                  <a:srgbClr val="000000"/>
                </a:solidFill>
              </a:rPr>
              <a:t>tanuló nem egy fix, meghatározott helyen végez tanulási tevékenységet</a:t>
            </a:r>
            <a:r>
              <a:rPr lang="hu-HU" sz="2400" dirty="0">
                <a:solidFill>
                  <a:srgbClr val="000000"/>
                </a:solidFill>
              </a:rPr>
              <a:t>.</a:t>
            </a:r>
            <a:endParaRPr lang="hu-HU" sz="2400" dirty="0"/>
          </a:p>
          <a:p>
            <a:endParaRPr lang="hu-HU" dirty="0"/>
          </a:p>
          <a:p>
            <a:endParaRPr lang="hu-HU" dirty="0"/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/>
          </p:cNvSpPr>
          <p:nvPr/>
        </p:nvSpPr>
        <p:spPr bwMode="auto">
          <a:xfrm>
            <a:off x="-21027" y="-1976"/>
            <a:ext cx="9906000" cy="838688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Mobile-</a:t>
            </a:r>
            <a:r>
              <a:rPr lang="hu-HU" sz="3200" dirty="0" err="1"/>
              <a:t>learning</a:t>
            </a:r>
            <a:r>
              <a:rPr lang="hu-HU" sz="3200" dirty="0"/>
              <a:t> (M-</a:t>
            </a:r>
            <a:r>
              <a:rPr lang="hu-HU" sz="3200" dirty="0" err="1"/>
              <a:t>earning</a:t>
            </a:r>
            <a:r>
              <a:rPr lang="hu-HU" sz="3200" dirty="0"/>
              <a:t>)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576" y="4437113"/>
            <a:ext cx="4314786" cy="2175558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974" y="4437113"/>
            <a:ext cx="3490726" cy="217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65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32" y="1196752"/>
            <a:ext cx="9159172" cy="5231640"/>
          </a:xfr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0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M-</a:t>
            </a:r>
            <a:r>
              <a:rPr lang="hu-HU" sz="3200" dirty="0" err="1"/>
              <a:t>learning</a:t>
            </a:r>
            <a:r>
              <a:rPr lang="hu-HU" sz="3200" dirty="0"/>
              <a:t> technológia </a:t>
            </a:r>
            <a:r>
              <a:rPr lang="hu-HU" sz="3200" dirty="0" smtClean="0"/>
              <a:t>I</a:t>
            </a:r>
            <a:endParaRPr lang="hu-HU" sz="3200" dirty="0"/>
          </a:p>
        </p:txBody>
      </p:sp>
    </p:spTree>
    <p:extLst>
      <p:ext uri="{BB962C8B-B14F-4D97-AF65-F5344CB8AC3E}">
        <p14:creationId xmlns:p14="http://schemas.microsoft.com/office/powerpoint/2010/main" val="2473057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platzhalter 4"/>
          <p:cNvSpPr>
            <a:spLocks noGrp="1" noChangeArrowheads="1"/>
          </p:cNvSpPr>
          <p:nvPr>
            <p:ph type="body" sz="quarter" idx="23"/>
          </p:nvPr>
        </p:nvSpPr>
        <p:spPr>
          <a:xfrm>
            <a:off x="398463" y="974725"/>
            <a:ext cx="9021762" cy="963142"/>
          </a:xfrm>
        </p:spPr>
        <p:txBody>
          <a:bodyPr/>
          <a:lstStyle/>
          <a:p>
            <a:pPr algn="ctr"/>
            <a:r>
              <a:rPr lang="hu-HU" altLang="en-US" sz="1800" dirty="0">
                <a:solidFill>
                  <a:srgbClr val="FF0000"/>
                </a:solidFill>
              </a:rPr>
              <a:t>A mesterséges intelligencia (MI) fejlődése</a:t>
            </a:r>
            <a:r>
              <a:rPr lang="de-DE" altLang="en-US" sz="1800" dirty="0">
                <a:solidFill>
                  <a:srgbClr val="FF0000"/>
                </a:solidFill>
              </a:rPr>
              <a:t>: </a:t>
            </a:r>
            <a:r>
              <a:rPr lang="hu-HU" altLang="en-US" sz="1800" dirty="0">
                <a:solidFill>
                  <a:srgbClr val="FF0000"/>
                </a:solidFill>
              </a:rPr>
              <a:t>Gyors haladás a mobiltechnológiának</a:t>
            </a:r>
            <a:r>
              <a:rPr lang="de-DE" altLang="en-US" sz="1800" dirty="0">
                <a:solidFill>
                  <a:srgbClr val="FF0000"/>
                </a:solidFill>
              </a:rPr>
              <a:t>, </a:t>
            </a:r>
            <a:r>
              <a:rPr lang="hu-HU" altLang="en-US" sz="1800" dirty="0">
                <a:solidFill>
                  <a:srgbClr val="FF0000"/>
                </a:solidFill>
              </a:rPr>
              <a:t>a </a:t>
            </a:r>
            <a:r>
              <a:rPr lang="en-US" sz="1800" dirty="0" err="1">
                <a:solidFill>
                  <a:srgbClr val="FF0000"/>
                </a:solidFill>
              </a:rPr>
              <a:t>felhőalapú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számítástechnik</a:t>
            </a:r>
            <a:r>
              <a:rPr lang="hu-HU" sz="1800" dirty="0" err="1">
                <a:solidFill>
                  <a:srgbClr val="FF0000"/>
                </a:solidFill>
              </a:rPr>
              <a:t>ának</a:t>
            </a:r>
            <a:r>
              <a:rPr lang="hu-HU" sz="1800" dirty="0">
                <a:solidFill>
                  <a:srgbClr val="FF0000"/>
                </a:solidFill>
              </a:rPr>
              <a:t> (</a:t>
            </a:r>
            <a:r>
              <a:rPr lang="de-DE" altLang="en-US" sz="1800" dirty="0">
                <a:solidFill>
                  <a:srgbClr val="FF0000"/>
                </a:solidFill>
              </a:rPr>
              <a:t>Cloud Computing</a:t>
            </a:r>
            <a:r>
              <a:rPr lang="hu-HU" altLang="en-US" sz="1800" dirty="0">
                <a:solidFill>
                  <a:srgbClr val="FF0000"/>
                </a:solidFill>
              </a:rPr>
              <a:t>)</a:t>
            </a:r>
            <a:r>
              <a:rPr lang="de-DE" altLang="en-US" sz="1800" dirty="0">
                <a:solidFill>
                  <a:srgbClr val="FF0000"/>
                </a:solidFill>
              </a:rPr>
              <a:t> </a:t>
            </a:r>
            <a:r>
              <a:rPr lang="hu-HU" altLang="en-US" sz="1800" dirty="0">
                <a:solidFill>
                  <a:srgbClr val="FF0000"/>
                </a:solidFill>
              </a:rPr>
              <a:t>és</a:t>
            </a:r>
            <a:r>
              <a:rPr lang="de-DE" altLang="en-US" sz="1800" dirty="0">
                <a:solidFill>
                  <a:srgbClr val="FF0000"/>
                </a:solidFill>
              </a:rPr>
              <a:t> </a:t>
            </a:r>
            <a:r>
              <a:rPr lang="hu-HU" altLang="en-US" sz="1800" dirty="0">
                <a:solidFill>
                  <a:srgbClr val="FF0000"/>
                </a:solidFill>
              </a:rPr>
              <a:t>adatbányászásnak (</a:t>
            </a:r>
            <a:r>
              <a:rPr lang="de-DE" altLang="en-US" sz="1800" dirty="0">
                <a:solidFill>
                  <a:srgbClr val="FF0000"/>
                </a:solidFill>
              </a:rPr>
              <a:t>Big Data</a:t>
            </a:r>
            <a:r>
              <a:rPr lang="hu-HU" altLang="en-US" sz="1800" dirty="0">
                <a:solidFill>
                  <a:srgbClr val="FF0000"/>
                </a:solidFill>
              </a:rPr>
              <a:t>) köszönhetően</a:t>
            </a:r>
            <a:endParaRPr lang="de-DE" altLang="en-US" sz="1800" dirty="0">
              <a:solidFill>
                <a:srgbClr val="FF0000"/>
              </a:solidFill>
            </a:endParaRPr>
          </a:p>
        </p:txBody>
      </p:sp>
      <p:sp>
        <p:nvSpPr>
          <p:cNvPr id="58371" name="Titel 1">
            <a:extLst>
              <a:ext uri="{FF2B5EF4-FFF2-40B4-BE49-F238E27FC236}">
                <a16:creationId xmlns:a16="http://schemas.microsoft.com/office/drawing/2014/main" id="{14C58C6F-4D9B-4B7B-BECE-17254FCF7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3484"/>
            <a:ext cx="9906000" cy="808188"/>
          </a:xfr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hu-HU" altLang="en-US" b="1" spc="113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mesterséges </a:t>
            </a:r>
            <a:r>
              <a:rPr lang="hu-HU" altLang="en-US" b="1" spc="113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intelligencia útján</a:t>
            </a:r>
            <a:endParaRPr lang="de-DE" altLang="en-US" b="1" spc="113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3">
            <a:extLst>
              <a:ext uri="{FF2B5EF4-FFF2-40B4-BE49-F238E27FC236}">
                <a16:creationId xmlns:a16="http://schemas.microsoft.com/office/drawing/2014/main" id="{FC97EB50-329E-46BA-9C5E-DDF36F73B6B3}"/>
              </a:ext>
            </a:extLst>
          </p:cNvPr>
          <p:cNvSpPr/>
          <p:nvPr/>
        </p:nvSpPr>
        <p:spPr>
          <a:xfrm rot="398570">
            <a:off x="3558742" y="2497944"/>
            <a:ext cx="6003990" cy="2583249"/>
          </a:xfrm>
          <a:prstGeom prst="swooshArrow">
            <a:avLst>
              <a:gd name="adj1" fmla="val 39439"/>
              <a:gd name="adj2" fmla="val 25000"/>
            </a:avLst>
          </a:prstGeom>
          <a:solidFill>
            <a:srgbClr val="67A8FF"/>
          </a:solidFill>
          <a:scene3d>
            <a:camera prst="orthographicFront">
              <a:rot lat="19199983" lon="10799999" rev="13499999"/>
            </a:camera>
            <a:lightRig rig="threePt" dir="t"/>
          </a:scene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DBBB7794-A5CD-4BA4-AB05-7AE4C41A0A3B}"/>
              </a:ext>
            </a:extLst>
          </p:cNvPr>
          <p:cNvSpPr/>
          <p:nvPr/>
        </p:nvSpPr>
        <p:spPr bwMode="auto">
          <a:xfrm>
            <a:off x="231775" y="4576763"/>
            <a:ext cx="4660900" cy="608012"/>
          </a:xfrm>
          <a:prstGeom prst="rightArrow">
            <a:avLst/>
          </a:prstGeom>
          <a:solidFill>
            <a:schemeClr val="bg1"/>
          </a:solidFill>
          <a:ln w="5715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buFont typeface="Wingdings" pitchFamily="2" charset="2"/>
              <a:buNone/>
              <a:defRPr/>
            </a:pPr>
            <a:r>
              <a:rPr lang="de-DE"/>
              <a:t> 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D3EDAB8-4FE8-4B54-A8B1-3182EFACAB35}"/>
              </a:ext>
            </a:extLst>
          </p:cNvPr>
          <p:cNvSpPr/>
          <p:nvPr/>
        </p:nvSpPr>
        <p:spPr bwMode="auto">
          <a:xfrm>
            <a:off x="387350" y="3608388"/>
            <a:ext cx="901700" cy="8318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buFont typeface="Wingdings" pitchFamily="2" charset="2"/>
              <a:buNone/>
              <a:defRPr/>
            </a:pPr>
            <a:endParaRPr lang="fr-FR" sz="1200">
              <a:solidFill>
                <a:srgbClr val="FFFFFF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DBCA2F2-C238-4B0A-99B6-0B9B3F14895D}"/>
              </a:ext>
            </a:extLst>
          </p:cNvPr>
          <p:cNvSpPr/>
          <p:nvPr/>
        </p:nvSpPr>
        <p:spPr bwMode="auto">
          <a:xfrm>
            <a:off x="1470025" y="3608388"/>
            <a:ext cx="901700" cy="8318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buFont typeface="Wingdings" pitchFamily="2" charset="2"/>
              <a:buNone/>
              <a:defRPr/>
            </a:pPr>
            <a:endParaRPr lang="fr-FR" sz="1200">
              <a:solidFill>
                <a:srgbClr val="FFFFFF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9A38622-371E-493A-BFEE-7AE5C672CCEC}"/>
              </a:ext>
            </a:extLst>
          </p:cNvPr>
          <p:cNvSpPr/>
          <p:nvPr/>
        </p:nvSpPr>
        <p:spPr bwMode="auto">
          <a:xfrm>
            <a:off x="2551113" y="3608388"/>
            <a:ext cx="901700" cy="8318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buFont typeface="Wingdings" pitchFamily="2" charset="2"/>
              <a:buNone/>
              <a:defRPr/>
            </a:pPr>
            <a:endParaRPr lang="fr-FR" sz="1200">
              <a:solidFill>
                <a:srgbClr val="FFFFFF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65CF147-3EAB-44DB-B0B7-EED6C4CD291F}"/>
              </a:ext>
            </a:extLst>
          </p:cNvPr>
          <p:cNvSpPr/>
          <p:nvPr/>
        </p:nvSpPr>
        <p:spPr bwMode="auto">
          <a:xfrm>
            <a:off x="3632200" y="3608388"/>
            <a:ext cx="901700" cy="83185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buFont typeface="Wingdings" pitchFamily="2" charset="2"/>
              <a:buNone/>
              <a:defRPr/>
            </a:pPr>
            <a:endParaRPr lang="fr-FR" sz="1200">
              <a:solidFill>
                <a:srgbClr val="FFFFFF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BABFC22-BE82-4DBF-9073-8DAD31CB6FC0}"/>
              </a:ext>
            </a:extLst>
          </p:cNvPr>
          <p:cNvSpPr/>
          <p:nvPr/>
        </p:nvSpPr>
        <p:spPr bwMode="auto">
          <a:xfrm>
            <a:off x="4967288" y="3259138"/>
            <a:ext cx="1535112" cy="1411287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buFont typeface="Wingdings" pitchFamily="2" charset="2"/>
              <a:buNone/>
              <a:defRPr/>
            </a:pPr>
            <a:endParaRPr lang="fr-FR" sz="1200">
              <a:solidFill>
                <a:srgbClr val="FFFFFF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CAEB7AC-0DF7-4E48-9977-3CE13C989853}"/>
              </a:ext>
            </a:extLst>
          </p:cNvPr>
          <p:cNvSpPr/>
          <p:nvPr/>
        </p:nvSpPr>
        <p:spPr bwMode="auto">
          <a:xfrm>
            <a:off x="6634163" y="2536825"/>
            <a:ext cx="1574800" cy="1450975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defRPr/>
            </a:pPr>
            <a:endParaRPr lang="fr-FR" sz="900" dirty="0">
              <a:solidFill>
                <a:srgbClr val="FFFFFF"/>
              </a:solidFill>
            </a:endParaRPr>
          </a:p>
        </p:txBody>
      </p:sp>
      <p:sp>
        <p:nvSpPr>
          <p:cNvPr id="59406" name="TextBox 21">
            <a:extLst>
              <a:ext uri="{FF2B5EF4-FFF2-40B4-BE49-F238E27FC236}">
                <a16:creationId xmlns:a16="http://schemas.microsoft.com/office/drawing/2014/main" id="{0B88D383-EF3C-421F-84B6-0F811F0E2E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65" y="3068960"/>
            <a:ext cx="1446659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hu-HU" altLang="en-US" sz="1400" b="1" dirty="0">
                <a:solidFill>
                  <a:srgbClr val="000000"/>
                </a:solidFill>
                <a:latin typeface="+mn-lt"/>
              </a:rPr>
              <a:t>Nagy számítógép</a:t>
            </a:r>
            <a:endParaRPr lang="de-DE" alt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9407" name="TextBox 22">
            <a:extLst>
              <a:ext uri="{FF2B5EF4-FFF2-40B4-BE49-F238E27FC236}">
                <a16:creationId xmlns:a16="http://schemas.microsoft.com/office/drawing/2014/main" id="{D0A3B076-3A10-4BF1-A1EA-5BA94D077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2932113"/>
            <a:ext cx="106521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hu-HU" altLang="en-US" sz="1400" b="1" dirty="0">
                <a:solidFill>
                  <a:srgbClr val="000000"/>
                </a:solidFill>
                <a:latin typeface="+mn-lt"/>
              </a:rPr>
              <a:t>Ügyfél</a:t>
            </a:r>
            <a:r>
              <a:rPr lang="de-DE" altLang="en-US" sz="1400" b="1" dirty="0">
                <a:solidFill>
                  <a:srgbClr val="000000"/>
                </a:solidFill>
                <a:latin typeface="+mn-lt"/>
              </a:rPr>
              <a:t>-</a:t>
            </a:r>
            <a:r>
              <a:rPr lang="hu-HU" altLang="en-US" sz="1400" b="1" dirty="0">
                <a:solidFill>
                  <a:srgbClr val="000000"/>
                </a:solidFill>
                <a:latin typeface="+mn-lt"/>
              </a:rPr>
              <a:t>kiszolgáló rendszer</a:t>
            </a:r>
            <a:endParaRPr lang="de-DE" altLang="en-US" sz="1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9408" name="TextBox 23">
            <a:extLst>
              <a:ext uri="{FF2B5EF4-FFF2-40B4-BE49-F238E27FC236}">
                <a16:creationId xmlns:a16="http://schemas.microsoft.com/office/drawing/2014/main" id="{FE37F853-43C6-4C8C-A14C-83CD9C4A2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188" y="3160713"/>
            <a:ext cx="106521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de-DE" altLang="en-US" sz="1400" b="1" dirty="0">
                <a:solidFill>
                  <a:srgbClr val="000000"/>
                </a:solidFill>
                <a:latin typeface="+mn-lt"/>
              </a:rPr>
              <a:t>Internet</a:t>
            </a:r>
          </a:p>
        </p:txBody>
      </p:sp>
      <p:sp>
        <p:nvSpPr>
          <p:cNvPr id="59409" name="TextBox 24">
            <a:extLst>
              <a:ext uri="{FF2B5EF4-FFF2-40B4-BE49-F238E27FC236}">
                <a16:creationId xmlns:a16="http://schemas.microsoft.com/office/drawing/2014/main" id="{50E44E65-288E-4D85-8A53-5E0D7840A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1426" y="3050727"/>
            <a:ext cx="1705590" cy="52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de-DE" altLang="en-US" sz="1400" b="1" dirty="0">
                <a:solidFill>
                  <a:srgbClr val="000000"/>
                </a:solidFill>
                <a:latin typeface="+mn-lt"/>
              </a:rPr>
              <a:t>Mobil</a:t>
            </a:r>
            <a:r>
              <a:rPr lang="hu-HU" altLang="en-US" sz="1400" b="1" dirty="0">
                <a:solidFill>
                  <a:srgbClr val="000000"/>
                </a:solidFill>
                <a:latin typeface="+mn-lt"/>
              </a:rPr>
              <a:t>technológia</a:t>
            </a:r>
            <a:r>
              <a:rPr lang="de-DE" altLang="en-US" sz="1400" b="1" dirty="0">
                <a:solidFill>
                  <a:srgbClr val="000000"/>
                </a:solidFill>
                <a:latin typeface="+mn-lt"/>
              </a:rPr>
              <a:t> &amp; Cloud</a:t>
            </a:r>
            <a:r>
              <a:rPr lang="hu-HU" altLang="en-US" sz="1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DE" altLang="en-US" sz="1400" b="1" dirty="0">
                <a:solidFill>
                  <a:srgbClr val="000000"/>
                </a:solidFill>
                <a:latin typeface="+mn-lt"/>
              </a:rPr>
              <a:t>Computing</a:t>
            </a:r>
          </a:p>
        </p:txBody>
      </p:sp>
      <p:sp>
        <p:nvSpPr>
          <p:cNvPr id="59410" name="TextBox 25">
            <a:extLst>
              <a:ext uri="{FF2B5EF4-FFF2-40B4-BE49-F238E27FC236}">
                <a16:creationId xmlns:a16="http://schemas.microsoft.com/office/drawing/2014/main" id="{6DF728BB-46AE-4686-A04C-835F36AA4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575" y="2917825"/>
            <a:ext cx="1065213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de-DE" altLang="en-US" sz="1600" b="1" dirty="0">
                <a:solidFill>
                  <a:srgbClr val="000000"/>
                </a:solidFill>
                <a:latin typeface="+mn-lt"/>
              </a:rPr>
              <a:t>Big Data</a:t>
            </a:r>
          </a:p>
        </p:txBody>
      </p:sp>
      <p:sp>
        <p:nvSpPr>
          <p:cNvPr id="59411" name="TextBox 26">
            <a:extLst>
              <a:ext uri="{FF2B5EF4-FFF2-40B4-BE49-F238E27FC236}">
                <a16:creationId xmlns:a16="http://schemas.microsoft.com/office/drawing/2014/main" id="{4405085A-623F-4C8F-89BF-EC2B3FD06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3488" y="2078038"/>
            <a:ext cx="1770062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hu-HU" altLang="en-US" sz="1600" b="1" dirty="0">
                <a:solidFill>
                  <a:srgbClr val="000000"/>
                </a:solidFill>
                <a:latin typeface="+mn-lt"/>
              </a:rPr>
              <a:t>Mesterséges intelligencia</a:t>
            </a:r>
            <a:endParaRPr lang="de-DE" altLang="en-US" sz="16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2788" name="TextBox 27"/>
          <p:cNvSpPr txBox="1">
            <a:spLocks noChangeArrowheads="1"/>
          </p:cNvSpPr>
          <p:nvPr/>
        </p:nvSpPr>
        <p:spPr bwMode="auto">
          <a:xfrm>
            <a:off x="631825" y="4767263"/>
            <a:ext cx="455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</a:pPr>
            <a:r>
              <a:rPr lang="de-DE" altLang="en-US" sz="1600" b="1">
                <a:solidFill>
                  <a:srgbClr val="67A8FF"/>
                </a:solidFill>
              </a:rPr>
              <a:t>1950</a:t>
            </a:r>
          </a:p>
        </p:txBody>
      </p:sp>
      <p:sp>
        <p:nvSpPr>
          <p:cNvPr id="32789" name="TextBox 28"/>
          <p:cNvSpPr txBox="1">
            <a:spLocks noChangeArrowheads="1"/>
          </p:cNvSpPr>
          <p:nvPr/>
        </p:nvSpPr>
        <p:spPr bwMode="auto">
          <a:xfrm>
            <a:off x="1712913" y="476726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</a:pPr>
            <a:r>
              <a:rPr lang="de-DE" altLang="en-US" sz="1600" b="1">
                <a:solidFill>
                  <a:srgbClr val="67A8FF"/>
                </a:solidFill>
              </a:rPr>
              <a:t>1980</a:t>
            </a:r>
          </a:p>
        </p:txBody>
      </p:sp>
      <p:sp>
        <p:nvSpPr>
          <p:cNvPr id="32790" name="TextBox 29"/>
          <p:cNvSpPr txBox="1">
            <a:spLocks noChangeArrowheads="1"/>
          </p:cNvSpPr>
          <p:nvPr/>
        </p:nvSpPr>
        <p:spPr bwMode="auto">
          <a:xfrm>
            <a:off x="2792413" y="4767263"/>
            <a:ext cx="455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</a:pPr>
            <a:r>
              <a:rPr lang="de-DE" altLang="en-US" sz="1600" b="1">
                <a:solidFill>
                  <a:srgbClr val="67A8FF"/>
                </a:solidFill>
              </a:rPr>
              <a:t>2000</a:t>
            </a:r>
          </a:p>
        </p:txBody>
      </p:sp>
      <p:sp>
        <p:nvSpPr>
          <p:cNvPr id="59415" name="TextBox 30">
            <a:extLst>
              <a:ext uri="{FF2B5EF4-FFF2-40B4-BE49-F238E27FC236}">
                <a16:creationId xmlns:a16="http://schemas.microsoft.com/office/drawing/2014/main" id="{93E2F377-6263-4419-958D-184B143E3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125" y="4767263"/>
            <a:ext cx="455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de-DE" altLang="en-US" sz="1600" b="1" dirty="0">
                <a:solidFill>
                  <a:srgbClr val="67A8FF"/>
                </a:solidFill>
                <a:latin typeface="+mn-lt"/>
              </a:rPr>
              <a:t>2010</a:t>
            </a:r>
          </a:p>
        </p:txBody>
      </p:sp>
      <p:sp>
        <p:nvSpPr>
          <p:cNvPr id="59416" name="TextBox 31">
            <a:extLst>
              <a:ext uri="{FF2B5EF4-FFF2-40B4-BE49-F238E27FC236}">
                <a16:creationId xmlns:a16="http://schemas.microsoft.com/office/drawing/2014/main" id="{6F12D3AC-7208-48D4-8DE5-030EFF566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4263" y="4306888"/>
            <a:ext cx="5241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de-DE" altLang="en-US" sz="1600" b="1" dirty="0">
                <a:solidFill>
                  <a:srgbClr val="67A8FF"/>
                </a:solidFill>
                <a:latin typeface="+mn-lt"/>
              </a:rPr>
              <a:t>2020</a:t>
            </a:r>
            <a:r>
              <a:rPr lang="hu-HU" altLang="en-US" sz="1600" b="1" dirty="0">
                <a:solidFill>
                  <a:srgbClr val="67A8FF"/>
                </a:solidFill>
                <a:latin typeface="+mn-lt"/>
              </a:rPr>
              <a:t>-</a:t>
            </a:r>
            <a:endParaRPr lang="de-DE" altLang="en-US" sz="1600" b="1" dirty="0">
              <a:solidFill>
                <a:srgbClr val="67A8FF"/>
              </a:solidFill>
              <a:latin typeface="+mn-lt"/>
            </a:endParaRPr>
          </a:p>
        </p:txBody>
      </p:sp>
      <p:sp>
        <p:nvSpPr>
          <p:cNvPr id="59417" name="TextBox 32">
            <a:extLst>
              <a:ext uri="{FF2B5EF4-FFF2-40B4-BE49-F238E27FC236}">
                <a16:creationId xmlns:a16="http://schemas.microsoft.com/office/drawing/2014/main" id="{4DE5F91E-ECE3-4794-9D97-807B82D4F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496" y="5184774"/>
            <a:ext cx="3960242" cy="42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hu-HU" altLang="en-US" sz="1600" b="1" dirty="0">
                <a:solidFill>
                  <a:srgbClr val="003781"/>
                </a:solidFill>
                <a:latin typeface="+mn-lt"/>
              </a:rPr>
              <a:t>A programozható számítógép korszaka</a:t>
            </a:r>
            <a:endParaRPr lang="de-DE" altLang="en-US" sz="1600" b="1" dirty="0">
              <a:solidFill>
                <a:srgbClr val="003781"/>
              </a:solidFill>
              <a:latin typeface="+mn-lt"/>
            </a:endParaRPr>
          </a:p>
        </p:txBody>
      </p:sp>
      <p:sp>
        <p:nvSpPr>
          <p:cNvPr id="59418" name="TextBox 33">
            <a:extLst>
              <a:ext uri="{FF2B5EF4-FFF2-40B4-BE49-F238E27FC236}">
                <a16:creationId xmlns:a16="http://schemas.microsoft.com/office/drawing/2014/main" id="{7A30A6D4-9864-4EF3-90F9-1D1D25D32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550" y="5208174"/>
            <a:ext cx="3530922" cy="38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363"/>
              </a:spcBef>
              <a:spcAft>
                <a:spcPts val="363"/>
              </a:spcAft>
              <a:buClr>
                <a:srgbClr val="003781"/>
              </a:buClr>
              <a:buFontTx/>
              <a:buNone/>
              <a:defRPr/>
            </a:pPr>
            <a:r>
              <a:rPr lang="hu-HU" altLang="en-US" sz="1600" b="1" dirty="0">
                <a:solidFill>
                  <a:srgbClr val="003781"/>
                </a:solidFill>
                <a:latin typeface="+mn-lt"/>
              </a:rPr>
              <a:t>Mesterséges intelligencia korszaka</a:t>
            </a:r>
            <a:endParaRPr lang="de-DE" altLang="en-US" sz="1600" b="1" dirty="0">
              <a:solidFill>
                <a:srgbClr val="003781"/>
              </a:solidFill>
              <a:latin typeface="+mn-lt"/>
            </a:endParaRPr>
          </a:p>
        </p:txBody>
      </p:sp>
      <p:sp>
        <p:nvSpPr>
          <p:cNvPr id="32795" name="Textplatzhalter 10"/>
          <p:cNvSpPr>
            <a:spLocks noGrp="1" noChangeArrowheads="1"/>
          </p:cNvSpPr>
          <p:nvPr>
            <p:ph type="body" sz="quarter" idx="22"/>
          </p:nvPr>
        </p:nvSpPr>
        <p:spPr>
          <a:xfrm>
            <a:off x="-4763" y="6473825"/>
            <a:ext cx="8639176" cy="374650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latin typeface="Arial" panose="020B0604020202020204" pitchFamily="34" charset="0"/>
              </a:rPr>
              <a:t>Quelle: IBM 2016, </a:t>
            </a:r>
            <a:r>
              <a:rPr lang="en-US" altLang="en-US" sz="1200" b="1" dirty="0" err="1">
                <a:latin typeface="Arial" panose="020B0604020202020204" pitchFamily="34" charset="0"/>
              </a:rPr>
              <a:t>AllianzGI</a:t>
            </a:r>
            <a:r>
              <a:rPr lang="en-US" altLang="en-US" sz="1200" b="1" dirty="0">
                <a:latin typeface="Arial" panose="020B0604020202020204" pitchFamily="34" charset="0"/>
              </a:rPr>
              <a:t>, Stand: </a:t>
            </a:r>
            <a:r>
              <a:rPr lang="en-US" altLang="en-US" sz="1200" b="1" dirty="0" err="1">
                <a:latin typeface="Arial" panose="020B0604020202020204" pitchFamily="34" charset="0"/>
              </a:rPr>
              <a:t>März</a:t>
            </a:r>
            <a:r>
              <a:rPr lang="en-US" altLang="en-US" sz="1200" b="1" dirty="0">
                <a:latin typeface="Arial" panose="020B0604020202020204" pitchFamily="34" charset="0"/>
              </a:rPr>
              <a:t> 2017.</a:t>
            </a:r>
          </a:p>
        </p:txBody>
      </p:sp>
      <p:grpSp>
        <p:nvGrpSpPr>
          <p:cNvPr id="32796" name="Gruppieren 5"/>
          <p:cNvGrpSpPr>
            <a:grpSpLocks/>
          </p:cNvGrpSpPr>
          <p:nvPr/>
        </p:nvGrpSpPr>
        <p:grpSpPr bwMode="auto">
          <a:xfrm>
            <a:off x="323850" y="5708650"/>
            <a:ext cx="9251950" cy="692150"/>
            <a:chOff x="347663" y="5637540"/>
            <a:chExt cx="9210675" cy="523220"/>
          </a:xfrm>
        </p:grpSpPr>
        <p:sp>
          <p:nvSpPr>
            <p:cNvPr id="38" name="Freeform 119">
              <a:extLst>
                <a:ext uri="{FF2B5EF4-FFF2-40B4-BE49-F238E27FC236}">
                  <a16:creationId xmlns:a16="http://schemas.microsoft.com/office/drawing/2014/main" id="{7209C525-6FD7-48BE-B369-48E5786D7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3" y="5637540"/>
              <a:ext cx="233902" cy="523220"/>
            </a:xfrm>
            <a:custGeom>
              <a:avLst/>
              <a:gdLst>
                <a:gd name="T0" fmla="*/ 0 w 136"/>
                <a:gd name="T1" fmla="*/ 0 h 286"/>
                <a:gd name="T2" fmla="*/ 68 w 136"/>
                <a:gd name="T3" fmla="*/ 144 h 286"/>
                <a:gd name="T4" fmla="*/ 0 w 136"/>
                <a:gd name="T5" fmla="*/ 286 h 286"/>
                <a:gd name="T6" fmla="*/ 68 w 136"/>
                <a:gd name="T7" fmla="*/ 286 h 286"/>
                <a:gd name="T8" fmla="*/ 136 w 136"/>
                <a:gd name="T9" fmla="*/ 144 h 286"/>
                <a:gd name="T10" fmla="*/ 68 w 136"/>
                <a:gd name="T11" fmla="*/ 0 h 286"/>
                <a:gd name="T12" fmla="*/ 0 w 136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6">
                  <a:moveTo>
                    <a:pt x="0" y="0"/>
                  </a:moveTo>
                  <a:lnTo>
                    <a:pt x="68" y="144"/>
                  </a:lnTo>
                  <a:lnTo>
                    <a:pt x="0" y="286"/>
                  </a:lnTo>
                  <a:lnTo>
                    <a:pt x="68" y="286"/>
                  </a:lnTo>
                  <a:lnTo>
                    <a:pt x="136" y="144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ts val="360"/>
                </a:spcBef>
                <a:spcAft>
                  <a:spcPts val="360"/>
                </a:spcAft>
                <a:buClr>
                  <a:srgbClr val="003781"/>
                </a:buClr>
                <a:buFont typeface="Wingdings" panose="05000000000000000000" pitchFamily="2" charset="2"/>
                <a:buNone/>
                <a:tabLst>
                  <a:tab pos="179388" algn="l"/>
                </a:tabLst>
                <a:defRPr/>
              </a:pPr>
              <a:endParaRPr lang="en-GB" sz="18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39" name="Freeform 120">
              <a:extLst>
                <a:ext uri="{FF2B5EF4-FFF2-40B4-BE49-F238E27FC236}">
                  <a16:creationId xmlns:a16="http://schemas.microsoft.com/office/drawing/2014/main" id="{31D77D40-38AB-4883-B5D1-5C017A274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65" y="5637540"/>
              <a:ext cx="237063" cy="523220"/>
            </a:xfrm>
            <a:custGeom>
              <a:avLst/>
              <a:gdLst>
                <a:gd name="T0" fmla="*/ 0 w 138"/>
                <a:gd name="T1" fmla="*/ 0 h 286"/>
                <a:gd name="T2" fmla="*/ 68 w 138"/>
                <a:gd name="T3" fmla="*/ 144 h 286"/>
                <a:gd name="T4" fmla="*/ 0 w 138"/>
                <a:gd name="T5" fmla="*/ 286 h 286"/>
                <a:gd name="T6" fmla="*/ 70 w 138"/>
                <a:gd name="T7" fmla="*/ 286 h 286"/>
                <a:gd name="T8" fmla="*/ 138 w 138"/>
                <a:gd name="T9" fmla="*/ 144 h 286"/>
                <a:gd name="T10" fmla="*/ 70 w 138"/>
                <a:gd name="T11" fmla="*/ 0 h 286"/>
                <a:gd name="T12" fmla="*/ 0 w 138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86">
                  <a:moveTo>
                    <a:pt x="0" y="0"/>
                  </a:moveTo>
                  <a:lnTo>
                    <a:pt x="68" y="144"/>
                  </a:lnTo>
                  <a:lnTo>
                    <a:pt x="0" y="286"/>
                  </a:lnTo>
                  <a:lnTo>
                    <a:pt x="70" y="286"/>
                  </a:lnTo>
                  <a:lnTo>
                    <a:pt x="138" y="144"/>
                  </a:lnTo>
                  <a:lnTo>
                    <a:pt x="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ts val="360"/>
                </a:spcBef>
                <a:spcAft>
                  <a:spcPts val="360"/>
                </a:spcAft>
                <a:buClr>
                  <a:srgbClr val="003781"/>
                </a:buClr>
                <a:buFont typeface="Wingdings" panose="05000000000000000000" pitchFamily="2" charset="2"/>
                <a:buNone/>
                <a:tabLst>
                  <a:tab pos="179388" algn="l"/>
                </a:tabLst>
                <a:defRPr/>
              </a:pPr>
              <a:endParaRPr lang="en-GB" sz="18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40" name="Freeform 121">
              <a:extLst>
                <a:ext uri="{FF2B5EF4-FFF2-40B4-BE49-F238E27FC236}">
                  <a16:creationId xmlns:a16="http://schemas.microsoft.com/office/drawing/2014/main" id="{71312F7D-3FD7-49A7-A80E-FA8D32A7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628" y="5637540"/>
              <a:ext cx="233902" cy="523220"/>
            </a:xfrm>
            <a:custGeom>
              <a:avLst/>
              <a:gdLst>
                <a:gd name="T0" fmla="*/ 0 w 136"/>
                <a:gd name="T1" fmla="*/ 0 h 286"/>
                <a:gd name="T2" fmla="*/ 68 w 136"/>
                <a:gd name="T3" fmla="*/ 144 h 286"/>
                <a:gd name="T4" fmla="*/ 0 w 136"/>
                <a:gd name="T5" fmla="*/ 286 h 286"/>
                <a:gd name="T6" fmla="*/ 68 w 136"/>
                <a:gd name="T7" fmla="*/ 286 h 286"/>
                <a:gd name="T8" fmla="*/ 136 w 136"/>
                <a:gd name="T9" fmla="*/ 144 h 286"/>
                <a:gd name="T10" fmla="*/ 68 w 136"/>
                <a:gd name="T11" fmla="*/ 0 h 286"/>
                <a:gd name="T12" fmla="*/ 0 w 136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6">
                  <a:moveTo>
                    <a:pt x="0" y="0"/>
                  </a:moveTo>
                  <a:lnTo>
                    <a:pt x="68" y="144"/>
                  </a:lnTo>
                  <a:lnTo>
                    <a:pt x="0" y="286"/>
                  </a:lnTo>
                  <a:lnTo>
                    <a:pt x="68" y="286"/>
                  </a:lnTo>
                  <a:lnTo>
                    <a:pt x="136" y="144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ts val="360"/>
                </a:spcBef>
                <a:spcAft>
                  <a:spcPts val="360"/>
                </a:spcAft>
                <a:buClr>
                  <a:srgbClr val="003781"/>
                </a:buClr>
                <a:buFont typeface="Wingdings" panose="05000000000000000000" pitchFamily="2" charset="2"/>
                <a:buNone/>
                <a:tabLst>
                  <a:tab pos="179388" algn="l"/>
                </a:tabLst>
                <a:defRPr/>
              </a:pPr>
              <a:endParaRPr lang="en-GB" sz="18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59424" name="Freeform 122">
              <a:extLst>
                <a:ext uri="{FF2B5EF4-FFF2-40B4-BE49-F238E27FC236}">
                  <a16:creationId xmlns:a16="http://schemas.microsoft.com/office/drawing/2014/main" id="{E07E5769-76B1-4CD8-A985-6B1AAD89E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90" y="5637540"/>
              <a:ext cx="8502648" cy="523220"/>
            </a:xfrm>
            <a:custGeom>
              <a:avLst/>
              <a:gdLst>
                <a:gd name="T0" fmla="*/ 0 w 4942"/>
                <a:gd name="T1" fmla="*/ 0 h 286"/>
                <a:gd name="T2" fmla="*/ 2147483646 w 4942"/>
                <a:gd name="T3" fmla="*/ 2147483646 h 286"/>
                <a:gd name="T4" fmla="*/ 0 w 4942"/>
                <a:gd name="T5" fmla="*/ 2147483646 h 286"/>
                <a:gd name="T6" fmla="*/ 2147483646 w 4942"/>
                <a:gd name="T7" fmla="*/ 2147483646 h 286"/>
                <a:gd name="T8" fmla="*/ 2147483646 w 4942"/>
                <a:gd name="T9" fmla="*/ 0 h 286"/>
                <a:gd name="T10" fmla="*/ 0 w 4942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42"/>
                <a:gd name="T19" fmla="*/ 0 h 286"/>
                <a:gd name="T20" fmla="*/ 4942 w 4942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42" h="286">
                  <a:moveTo>
                    <a:pt x="0" y="0"/>
                  </a:moveTo>
                  <a:lnTo>
                    <a:pt x="69" y="144"/>
                  </a:lnTo>
                  <a:lnTo>
                    <a:pt x="0" y="286"/>
                  </a:lnTo>
                  <a:lnTo>
                    <a:pt x="4942" y="286"/>
                  </a:lnTo>
                  <a:lnTo>
                    <a:pt x="49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16000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>
                  <a:srgbClr val="003781"/>
                </a:buClr>
                <a:buFontTx/>
                <a:buNone/>
                <a:defRPr/>
              </a:pPr>
              <a:r>
                <a:rPr lang="hu-HU" altLang="en-US" sz="1800" b="1" dirty="0">
                  <a:solidFill>
                    <a:srgbClr val="FFFFFF"/>
                  </a:solidFill>
                  <a:latin typeface="+mn-lt"/>
                </a:rPr>
                <a:t>A technikai változások felgyorsulnak és erőteljesebb hatásuk van</a:t>
              </a:r>
              <a:endParaRPr lang="de-DE" altLang="en-US" sz="1800" b="1" dirty="0">
                <a:solidFill>
                  <a:srgbClr val="FFFFFF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275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8464" y="1124744"/>
            <a:ext cx="9649072" cy="4680520"/>
          </a:xfrm>
        </p:spPr>
        <p:txBody>
          <a:bodyPr/>
          <a:lstStyle/>
          <a:p>
            <a:pPr algn="just"/>
            <a:r>
              <a:rPr lang="hu-HU" sz="2200" dirty="0"/>
              <a:t>A </a:t>
            </a:r>
            <a:r>
              <a:rPr lang="hu-HU" sz="2200" b="1" dirty="0"/>
              <a:t>mobileszközök (notebook/laptop, mobiltelefon, PDA, </a:t>
            </a:r>
            <a:r>
              <a:rPr lang="hu-HU" sz="2200" b="1" dirty="0" err="1"/>
              <a:t>tablet</a:t>
            </a:r>
            <a:r>
              <a:rPr lang="hu-HU" sz="2200" dirty="0"/>
              <a:t>), mint kliens berendezések </a:t>
            </a:r>
            <a:r>
              <a:rPr lang="hu-HU" sz="2200" b="1" dirty="0"/>
              <a:t>fogadják és feldolgozzák felhasználóik parancsait, kérelmeit, </a:t>
            </a:r>
            <a:r>
              <a:rPr lang="hu-HU" sz="2200" dirty="0"/>
              <a:t>melyeket a hálózaton keresztül továbbítanak a </a:t>
            </a:r>
            <a:r>
              <a:rPr lang="hu-HU" sz="2200" b="1" dirty="0">
                <a:solidFill>
                  <a:srgbClr val="C00000"/>
                </a:solidFill>
              </a:rPr>
              <a:t>szerverre </a:t>
            </a:r>
            <a:r>
              <a:rPr lang="hu-HU" sz="2200" dirty="0"/>
              <a:t>feldolgozásra. </a:t>
            </a:r>
          </a:p>
          <a:p>
            <a:pPr algn="just"/>
            <a:endParaRPr lang="hu-HU" sz="2200" dirty="0"/>
          </a:p>
          <a:p>
            <a:pPr algn="just"/>
            <a:r>
              <a:rPr lang="hu-HU" sz="2200" b="1" dirty="0"/>
              <a:t>Ugyanezek az eszközök fogadják a szerver visszajelzéseit </a:t>
            </a:r>
            <a:r>
              <a:rPr lang="hu-HU" sz="2200" dirty="0"/>
              <a:t>és azokat közlik </a:t>
            </a:r>
            <a:r>
              <a:rPr lang="hu-HU" sz="2200" dirty="0" err="1"/>
              <a:t>felhasználóikkal</a:t>
            </a:r>
            <a:r>
              <a:rPr lang="hu-HU" sz="2200" dirty="0"/>
              <a:t>.</a:t>
            </a:r>
          </a:p>
          <a:p>
            <a:pPr algn="just"/>
            <a:endParaRPr lang="hu-HU" sz="2200" dirty="0"/>
          </a:p>
          <a:p>
            <a:pPr algn="just"/>
            <a:r>
              <a:rPr lang="hu-HU" sz="2200" dirty="0"/>
              <a:t>A </a:t>
            </a:r>
            <a:r>
              <a:rPr lang="hu-HU" sz="2200" b="1" dirty="0"/>
              <a:t>szerver(</a:t>
            </a:r>
            <a:r>
              <a:rPr lang="hu-HU" sz="2200" b="1" dirty="0" err="1"/>
              <a:t>ek</a:t>
            </a:r>
            <a:r>
              <a:rPr lang="hu-HU" sz="2200" b="1" dirty="0"/>
              <a:t>) tárolják a tananyagokat </a:t>
            </a:r>
            <a:r>
              <a:rPr lang="hu-HU" sz="2200" dirty="0"/>
              <a:t>és biztosítják annak hozzáférését és letöltését a kliens eszközökre. </a:t>
            </a:r>
          </a:p>
          <a:p>
            <a:pPr algn="just"/>
            <a:endParaRPr lang="hu-HU" sz="2200" dirty="0"/>
          </a:p>
          <a:p>
            <a:r>
              <a:rPr lang="hu-HU" sz="2200" dirty="0"/>
              <a:t>Ez a folyamat gyakorlatilag </a:t>
            </a:r>
            <a:r>
              <a:rPr lang="hu-HU" sz="2200" b="1" dirty="0">
                <a:solidFill>
                  <a:srgbClr val="C00000"/>
                </a:solidFill>
              </a:rPr>
              <a:t>internetes</a:t>
            </a:r>
            <a:r>
              <a:rPr lang="hu-HU" sz="2200" dirty="0"/>
              <a:t> kapcsolaton keresztül működik.</a:t>
            </a:r>
            <a:endParaRPr lang="hu-HU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0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M-</a:t>
            </a:r>
            <a:r>
              <a:rPr lang="hu-HU" sz="3200" dirty="0" err="1"/>
              <a:t>learning</a:t>
            </a:r>
            <a:r>
              <a:rPr lang="hu-HU" sz="3200" dirty="0"/>
              <a:t> technológia II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272480" y="6237312"/>
            <a:ext cx="4062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400" dirty="0"/>
              <a:t>PDA</a:t>
            </a:r>
            <a:r>
              <a:rPr lang="hu-HU" sz="2400" dirty="0" smtClean="0"/>
              <a:t>: </a:t>
            </a:r>
            <a:r>
              <a:rPr lang="en-US" sz="2400" dirty="0" smtClean="0"/>
              <a:t>personal </a:t>
            </a:r>
            <a:r>
              <a:rPr lang="en-US" sz="2400" dirty="0"/>
              <a:t>digital assistant</a:t>
            </a:r>
            <a:r>
              <a:rPr lang="hu-HU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749918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8465" y="908720"/>
            <a:ext cx="9577063" cy="4091905"/>
          </a:xfrm>
        </p:spPr>
        <p:txBody>
          <a:bodyPr/>
          <a:lstStyle/>
          <a:p>
            <a:pPr algn="just"/>
            <a:r>
              <a:rPr lang="hu-HU" sz="2200" b="1" dirty="0">
                <a:solidFill>
                  <a:srgbClr val="000000"/>
                </a:solidFill>
                <a:cs typeface="Arial" panose="020B0604020202020204" pitchFamily="34" charset="0"/>
              </a:rPr>
              <a:t>A kurzusok hossza: </a:t>
            </a:r>
            <a:r>
              <a:rPr lang="hu-HU" sz="2200" dirty="0">
                <a:solidFill>
                  <a:srgbClr val="000000"/>
                </a:solidFill>
                <a:cs typeface="Arial" panose="020B0604020202020204" pitchFamily="34" charset="0"/>
              </a:rPr>
              <a:t>leginkább </a:t>
            </a:r>
            <a:r>
              <a:rPr lang="hu-HU" sz="2200" b="1" dirty="0">
                <a:solidFill>
                  <a:srgbClr val="000000"/>
                </a:solidFill>
                <a:cs typeface="Arial" panose="020B0604020202020204" pitchFamily="34" charset="0"/>
              </a:rPr>
              <a:t>rövid tömör, </a:t>
            </a:r>
            <a:r>
              <a:rPr lang="hu-HU" sz="2200" dirty="0">
                <a:solidFill>
                  <a:srgbClr val="000000"/>
                </a:solidFill>
                <a:cs typeface="Arial" panose="020B0604020202020204" pitchFamily="34" charset="0"/>
              </a:rPr>
              <a:t>könnyen érthető </a:t>
            </a:r>
            <a:r>
              <a:rPr lang="hu-HU" sz="2200" b="1" dirty="0">
                <a:solidFill>
                  <a:srgbClr val="000000"/>
                </a:solidFill>
                <a:cs typeface="Arial" panose="020B0604020202020204" pitchFamily="34" charset="0"/>
              </a:rPr>
              <a:t>elméleti tananyagok közvetítésére</a:t>
            </a:r>
            <a:r>
              <a:rPr lang="hu-HU" sz="2200" dirty="0">
                <a:solidFill>
                  <a:srgbClr val="000000"/>
                </a:solidFill>
                <a:cs typeface="Arial" panose="020B0604020202020204" pitchFamily="34" charset="0"/>
              </a:rPr>
              <a:t> alkalmas.</a:t>
            </a:r>
          </a:p>
          <a:p>
            <a:pPr algn="just"/>
            <a:endParaRPr lang="hu-HU" sz="22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just"/>
            <a:r>
              <a:rPr lang="hu-HU" sz="2200" b="1" dirty="0">
                <a:solidFill>
                  <a:srgbClr val="000000"/>
                </a:solidFill>
                <a:cs typeface="Arial" panose="020B0604020202020204" pitchFamily="34" charset="0"/>
              </a:rPr>
              <a:t>Struktúra és forma: feltétel </a:t>
            </a:r>
            <a:r>
              <a:rPr lang="hu-HU" sz="2200" dirty="0">
                <a:solidFill>
                  <a:srgbClr val="000000"/>
                </a:solidFill>
                <a:cs typeface="Arial" panose="020B0604020202020204" pitchFamily="34" charset="0"/>
              </a:rPr>
              <a:t>az anyagok </a:t>
            </a:r>
            <a:r>
              <a:rPr lang="hu-HU" sz="2200" b="1" dirty="0">
                <a:solidFill>
                  <a:srgbClr val="000000"/>
                </a:solidFill>
                <a:cs typeface="Arial" panose="020B0604020202020204" pitchFamily="34" charset="0"/>
              </a:rPr>
              <a:t>kevésbé bonyolult szerkezete</a:t>
            </a:r>
            <a:r>
              <a:rPr lang="hu-HU" sz="2200" dirty="0">
                <a:solidFill>
                  <a:srgbClr val="000000"/>
                </a:solidFill>
                <a:cs typeface="Arial" panose="020B0604020202020204" pitchFamily="34" charset="0"/>
              </a:rPr>
              <a:t> és </a:t>
            </a:r>
            <a:r>
              <a:rPr lang="hu-HU" sz="2200" b="1" dirty="0">
                <a:solidFill>
                  <a:srgbClr val="000000"/>
                </a:solidFill>
                <a:cs typeface="Arial" panose="020B0604020202020204" pitchFamily="34" charset="0"/>
              </a:rPr>
              <a:t>egyszerűbb felépítése</a:t>
            </a:r>
            <a:r>
              <a:rPr lang="hu-HU" sz="2200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  <a:p>
            <a:pPr algn="just"/>
            <a:endParaRPr lang="hu-HU" sz="22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just"/>
            <a:r>
              <a:rPr lang="hu-HU" sz="2200" b="1" dirty="0">
                <a:cs typeface="Arial" panose="020B0604020202020204" pitchFamily="34" charset="0"/>
              </a:rPr>
              <a:t>Igényekhez és körülményekhez való igazítás: időben kötetlen, rövid</a:t>
            </a:r>
            <a:r>
              <a:rPr lang="hu-HU" sz="2200" dirty="0">
                <a:cs typeface="Arial" panose="020B0604020202020204" pitchFamily="34" charset="0"/>
              </a:rPr>
              <a:t> és  adott </a:t>
            </a:r>
            <a:r>
              <a:rPr lang="hu-HU" sz="2200" b="1" dirty="0">
                <a:cs typeface="Arial" panose="020B0604020202020204" pitchFamily="34" charset="0"/>
              </a:rPr>
              <a:t>körülményekhez rugalmasan igazodó </a:t>
            </a:r>
            <a:r>
              <a:rPr lang="hu-HU" sz="2200" dirty="0">
                <a:cs typeface="Arial" panose="020B0604020202020204" pitchFamily="34" charset="0"/>
              </a:rPr>
              <a:t>tanulási forma.</a:t>
            </a:r>
          </a:p>
          <a:p>
            <a:pPr algn="just"/>
            <a:endParaRPr lang="hu-HU" sz="2200" dirty="0">
              <a:cs typeface="Arial" panose="020B0604020202020204" pitchFamily="34" charset="0"/>
            </a:endParaRPr>
          </a:p>
          <a:p>
            <a:pPr algn="just"/>
            <a:r>
              <a:rPr lang="hu-HU" sz="2200" b="1" dirty="0">
                <a:solidFill>
                  <a:srgbClr val="000000"/>
                </a:solidFill>
              </a:rPr>
              <a:t>Ellenőrzés:</a:t>
            </a:r>
            <a:r>
              <a:rPr lang="hu-HU" sz="2200" dirty="0">
                <a:solidFill>
                  <a:srgbClr val="000000"/>
                </a:solidFill>
              </a:rPr>
              <a:t> M-</a:t>
            </a:r>
            <a:r>
              <a:rPr lang="hu-HU" sz="2200" dirty="0" err="1">
                <a:solidFill>
                  <a:srgbClr val="000000"/>
                </a:solidFill>
              </a:rPr>
              <a:t>learning</a:t>
            </a:r>
            <a:r>
              <a:rPr lang="hu-HU" sz="2200" dirty="0">
                <a:solidFill>
                  <a:srgbClr val="000000"/>
                </a:solidFill>
              </a:rPr>
              <a:t> esetében a rövidebb kurzusok esélyt adnak olyan feladatok elvégzésére, amelyek a gyakorlatban könnyebben kipróbálhatók és ellenőrizhetők. </a:t>
            </a:r>
            <a:endParaRPr lang="hu-HU" sz="2200" b="1" dirty="0">
              <a:cs typeface="Arial" panose="020B0604020202020204" pitchFamily="34" charset="0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0" y="0"/>
            <a:ext cx="9906000" cy="57606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M-</a:t>
            </a:r>
            <a:r>
              <a:rPr lang="hu-HU" sz="3200" dirty="0" err="1"/>
              <a:t>learning</a:t>
            </a:r>
            <a:r>
              <a:rPr lang="hu-HU" sz="3200" dirty="0"/>
              <a:t> előnye </a:t>
            </a: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072" y="5129442"/>
            <a:ext cx="2169417" cy="163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075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304D7660-2425-4D67-BC44-CB3EBC7F0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464" y="1196753"/>
            <a:ext cx="7560840" cy="2232248"/>
          </a:xfrm>
        </p:spPr>
        <p:txBody>
          <a:bodyPr/>
          <a:lstStyle/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hu-HU" altLang="hu-HU" sz="2200" dirty="0">
                <a:latin typeface="+mj-lt"/>
              </a:rPr>
              <a:t>Cél a tananyag megjelenése minden eszközön, de nem akarunk minden eszköz számára </a:t>
            </a:r>
            <a:r>
              <a:rPr lang="hu-HU" altLang="hu-HU" sz="2200" b="1" dirty="0">
                <a:latin typeface="+mj-lt"/>
              </a:rPr>
              <a:t>egyedi tananyagot fejleszteni! 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hu-HU" altLang="hu-HU" sz="2200" dirty="0"/>
              <a:t>A mobil eszközök inkább </a:t>
            </a:r>
            <a:r>
              <a:rPr lang="hu-HU" altLang="hu-HU" sz="2200" b="1" dirty="0"/>
              <a:t>on-line tartalomra </a:t>
            </a:r>
            <a:r>
              <a:rPr lang="hu-HU" altLang="hu-HU" sz="2200" dirty="0"/>
              <a:t>építenek, </a:t>
            </a:r>
            <a:r>
              <a:rPr lang="hu-HU" altLang="hu-HU" sz="2200" dirty="0" smtClean="0"/>
              <a:t>ami</a:t>
            </a:r>
            <a:r>
              <a:rPr lang="hu-HU" altLang="hu-HU" sz="2200" b="1" dirty="0" smtClean="0"/>
              <a:t> </a:t>
            </a:r>
            <a:r>
              <a:rPr lang="hu-HU" altLang="hu-HU" sz="2200" b="1" dirty="0"/>
              <a:t>korlátozza a lehetőségeinket, a kapott tartalom viszont mindig friss lesz! </a:t>
            </a:r>
          </a:p>
          <a:p>
            <a:pPr marL="0" indent="0" algn="just" eaLnBrk="1" hangingPunct="1">
              <a:spcAft>
                <a:spcPts val="600"/>
              </a:spcAft>
              <a:buNone/>
            </a:pPr>
            <a:endParaRPr lang="hu-HU" altLang="hu-HU" sz="2200" b="1" dirty="0">
              <a:latin typeface="+mj-lt"/>
            </a:endParaRPr>
          </a:p>
          <a:p>
            <a:pPr marL="0" indent="0" algn="just" eaLnBrk="1" hangingPunct="1">
              <a:spcAft>
                <a:spcPts val="600"/>
              </a:spcAft>
              <a:buNone/>
            </a:pPr>
            <a:endParaRPr lang="hu-HU" altLang="hu-HU" sz="2200" b="1" dirty="0">
              <a:latin typeface="+mj-lt"/>
            </a:endParaRPr>
          </a:p>
          <a:p>
            <a:pPr marL="0" indent="0" algn="just" eaLnBrk="1" hangingPunct="1">
              <a:spcAft>
                <a:spcPts val="600"/>
              </a:spcAft>
              <a:buNone/>
            </a:pPr>
            <a:endParaRPr lang="hu-HU" altLang="hu-HU" sz="2200" b="1" dirty="0">
              <a:latin typeface="+mj-lt"/>
            </a:endParaRPr>
          </a:p>
          <a:p>
            <a:pPr>
              <a:spcAft>
                <a:spcPts val="600"/>
              </a:spcAft>
            </a:pPr>
            <a:endParaRPr lang="hu-HU" sz="2200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/>
          </p:cNvSpPr>
          <p:nvPr/>
        </p:nvSpPr>
        <p:spPr bwMode="auto">
          <a:xfrm>
            <a:off x="0" y="-6251"/>
            <a:ext cx="9906000" cy="698773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Mobil eszközök problémája </a:t>
            </a:r>
            <a:r>
              <a:rPr lang="hu-HU" sz="3200" dirty="0" smtClean="0"/>
              <a:t>I</a:t>
            </a:r>
            <a:endParaRPr lang="hu-HU" sz="3200" dirty="0"/>
          </a:p>
        </p:txBody>
      </p:sp>
      <p:pic>
        <p:nvPicPr>
          <p:cNvPr id="5" name="Picture 10" descr="nokia-6600-mobile-phone">
            <a:extLst>
              <a:ext uri="{FF2B5EF4-FFF2-40B4-BE49-F238E27FC236}">
                <a16:creationId xmlns:a16="http://schemas.microsoft.com/office/drawing/2014/main" id="{9B7C1EE8-9151-4BB2-B8B0-80EB1A24D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344" y="1268412"/>
            <a:ext cx="13398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artalom helye 2">
            <a:extLst>
              <a:ext uri="{FF2B5EF4-FFF2-40B4-BE49-F238E27FC236}">
                <a16:creationId xmlns:a16="http://schemas.microsoft.com/office/drawing/2014/main" id="{2277DA13-C81B-4A9E-B5E9-996D9747A245}"/>
              </a:ext>
            </a:extLst>
          </p:cNvPr>
          <p:cNvSpPr txBox="1">
            <a:spLocks/>
          </p:cNvSpPr>
          <p:nvPr/>
        </p:nvSpPr>
        <p:spPr bwMode="auto">
          <a:xfrm>
            <a:off x="3224808" y="4509120"/>
            <a:ext cx="633330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buNone/>
            </a:pPr>
            <a:r>
              <a:rPr lang="hu-HU" altLang="hu-HU" sz="2200" dirty="0">
                <a:latin typeface="+mj-lt"/>
              </a:rPr>
              <a:t>Egy asztali számítógép </a:t>
            </a:r>
            <a:r>
              <a:rPr lang="hu-HU" altLang="hu-HU" sz="2200" b="1" dirty="0">
                <a:latin typeface="+mj-lt"/>
              </a:rPr>
              <a:t>tárolókapacitása</a:t>
            </a:r>
            <a:r>
              <a:rPr lang="hu-HU" altLang="hu-HU" sz="2200" dirty="0">
                <a:latin typeface="+mj-lt"/>
              </a:rPr>
              <a:t> nagyságrendekkel nagyobb, mint egy mobil eszközé, főleg multimédia tartalom esetében!</a:t>
            </a:r>
          </a:p>
          <a:p>
            <a:endParaRPr lang="hu-HU" sz="2200" dirty="0"/>
          </a:p>
        </p:txBody>
      </p:sp>
      <p:pic>
        <p:nvPicPr>
          <p:cNvPr id="9" name="Picture 10" descr="szamitogep">
            <a:extLst>
              <a:ext uri="{FF2B5EF4-FFF2-40B4-BE49-F238E27FC236}">
                <a16:creationId xmlns:a16="http://schemas.microsoft.com/office/drawing/2014/main" id="{4DFF68D7-2413-4405-84F0-9271A707C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816">
            <a:off x="479953" y="3870294"/>
            <a:ext cx="2556361" cy="224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147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304D7660-2425-4D67-BC44-CB3EBC7F0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484" y="1015353"/>
            <a:ext cx="9469052" cy="2720819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hu-HU" altLang="hu-HU" sz="2000" dirty="0">
                <a:latin typeface="+mj-lt"/>
              </a:rPr>
              <a:t>A mobil eszközök egyik legnagyobb hátránya, hogy </a:t>
            </a:r>
            <a:r>
              <a:rPr lang="hu-HU" altLang="hu-HU" sz="2000" b="1" dirty="0">
                <a:latin typeface="+mj-lt"/>
              </a:rPr>
              <a:t>energiatárolási kapacitásuk korlátozott</a:t>
            </a:r>
            <a:r>
              <a:rPr lang="hu-HU" altLang="hu-HU" sz="2000" dirty="0">
                <a:latin typeface="+mj-lt"/>
              </a:rPr>
              <a:t>. </a:t>
            </a:r>
            <a:endParaRPr lang="hu-HU" altLang="hu-HU" sz="2000" dirty="0" smtClean="0">
              <a:latin typeface="+mj-lt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hu-HU" altLang="hu-HU" sz="2000" dirty="0" smtClean="0">
              <a:latin typeface="+mj-lt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hu-HU" altLang="hu-HU" sz="2000" b="1" dirty="0" smtClean="0">
                <a:latin typeface="+mj-lt"/>
              </a:rPr>
              <a:t>A </a:t>
            </a:r>
            <a:r>
              <a:rPr lang="hu-HU" altLang="hu-HU" sz="2000" b="1" dirty="0">
                <a:latin typeface="+mj-lt"/>
              </a:rPr>
              <a:t>multimédia tartalom lejátszása pedig erősen megterheli az akkumulátort.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hu-HU" altLang="hu-HU" sz="2000" dirty="0" smtClean="0">
              <a:latin typeface="+mj-lt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hu-HU" altLang="hu-HU" sz="2000" dirty="0" smtClean="0">
                <a:latin typeface="+mj-lt"/>
              </a:rPr>
              <a:t>Erre </a:t>
            </a:r>
            <a:r>
              <a:rPr lang="hu-HU" altLang="hu-HU" sz="2000" dirty="0">
                <a:latin typeface="+mj-lt"/>
              </a:rPr>
              <a:t>a problémára mindmáig nem sikerült hatékony megoldást találni!  </a:t>
            </a:r>
          </a:p>
          <a:p>
            <a:pPr algn="ctr"/>
            <a:endParaRPr lang="hu-HU" sz="2200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A5161BB-8107-4756-9BBB-6AB9A11BEA8B}"/>
              </a:ext>
            </a:extLst>
          </p:cNvPr>
          <p:cNvSpPr txBox="1">
            <a:spLocks/>
          </p:cNvSpPr>
          <p:nvPr/>
        </p:nvSpPr>
        <p:spPr bwMode="auto">
          <a:xfrm>
            <a:off x="10992" y="-24090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Mobil eszközök problémája II</a:t>
            </a:r>
          </a:p>
        </p:txBody>
      </p:sp>
      <p:pic>
        <p:nvPicPr>
          <p:cNvPr id="5" name="Picture 5" descr="nokia-6600-mobile-phone">
            <a:extLst>
              <a:ext uri="{FF2B5EF4-FFF2-40B4-BE49-F238E27FC236}">
                <a16:creationId xmlns:a16="http://schemas.microsoft.com/office/drawing/2014/main" id="{BFBFD899-3065-4AD9-8C39-1EF8B8DC7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119895"/>
            <a:ext cx="8921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pda">
            <a:extLst>
              <a:ext uri="{FF2B5EF4-FFF2-40B4-BE49-F238E27FC236}">
                <a16:creationId xmlns:a16="http://schemas.microsoft.com/office/drawing/2014/main" id="{1660F97B-724B-480F-8F49-0751C477D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7690">
            <a:off x="1619250" y="4775657"/>
            <a:ext cx="85407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sony-vaio-u">
            <a:extLst>
              <a:ext uri="{FF2B5EF4-FFF2-40B4-BE49-F238E27FC236}">
                <a16:creationId xmlns:a16="http://schemas.microsoft.com/office/drawing/2014/main" id="{10202449-8CBF-46BC-9ED4-EA42233D4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2" y="4200982"/>
            <a:ext cx="22320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 descr="battery">
            <a:extLst>
              <a:ext uri="{FF2B5EF4-FFF2-40B4-BE49-F238E27FC236}">
                <a16:creationId xmlns:a16="http://schemas.microsoft.com/office/drawing/2014/main" id="{DD257119-9938-4924-B947-735D42995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1195">
            <a:off x="4067175" y="4272420"/>
            <a:ext cx="17716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AutoShape 14">
            <a:extLst>
              <a:ext uri="{FF2B5EF4-FFF2-40B4-BE49-F238E27FC236}">
                <a16:creationId xmlns:a16="http://schemas.microsoft.com/office/drawing/2014/main" id="{0E708AAE-8DC6-4AC5-A39F-533CC5E53F27}"/>
              </a:ext>
            </a:extLst>
          </p:cNvPr>
          <p:cNvCxnSpPr>
            <a:cxnSpLocks noChangeShapeType="1"/>
            <a:stCxn id="5" idx="3"/>
            <a:endCxn id="8" idx="1"/>
          </p:cNvCxnSpPr>
          <p:nvPr/>
        </p:nvCxnSpPr>
        <p:spPr bwMode="auto">
          <a:xfrm>
            <a:off x="1863725" y="3840620"/>
            <a:ext cx="2212975" cy="12287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AutoShape 15">
            <a:extLst>
              <a:ext uri="{FF2B5EF4-FFF2-40B4-BE49-F238E27FC236}">
                <a16:creationId xmlns:a16="http://schemas.microsoft.com/office/drawing/2014/main" id="{DC8AA35F-8A80-47B4-84CD-EDAF245957E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471737" y="5361657"/>
            <a:ext cx="1604963" cy="32543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16">
            <a:extLst>
              <a:ext uri="{FF2B5EF4-FFF2-40B4-BE49-F238E27FC236}">
                <a16:creationId xmlns:a16="http://schemas.microsoft.com/office/drawing/2014/main" id="{AD794050-F5FA-4913-9326-6A0E5FD253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3475" y="4622979"/>
            <a:ext cx="831850" cy="2206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9244615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4817683"/>
              </p:ext>
            </p:extLst>
          </p:nvPr>
        </p:nvGraphicFramePr>
        <p:xfrm>
          <a:off x="200472" y="1700808"/>
          <a:ext cx="9577064" cy="3392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2"/>
          <p:cNvSpPr txBox="1">
            <a:spLocks noGrp="1"/>
          </p:cNvSpPr>
          <p:nvPr>
            <p:ph type="title"/>
          </p:nvPr>
        </p:nvSpPr>
        <p:spPr bwMode="auto">
          <a:xfrm>
            <a:off x="0" y="-27384"/>
            <a:ext cx="9906000" cy="83810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Digitális munkakörök besorolása</a:t>
            </a:r>
            <a:endParaRPr lang="en-US" sz="3200" dirty="0"/>
          </a:p>
        </p:txBody>
      </p:sp>
      <p:sp>
        <p:nvSpPr>
          <p:cNvPr id="6" name="Rectangle 7"/>
          <p:cNvSpPr/>
          <p:nvPr/>
        </p:nvSpPr>
        <p:spPr>
          <a:xfrm>
            <a:off x="200472" y="5301208"/>
            <a:ext cx="94330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200" dirty="0">
                <a:solidFill>
                  <a:srgbClr val="000000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Ma az </a:t>
            </a:r>
            <a:r>
              <a:rPr lang="hu-HU" sz="2200" b="1" dirty="0">
                <a:solidFill>
                  <a:srgbClr val="000000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IT mentes munkakörnyezetben dolgozók száma és aránya gyorsan csökken</a:t>
            </a:r>
            <a:r>
              <a:rPr lang="hu-HU" sz="2200" dirty="0">
                <a:solidFill>
                  <a:srgbClr val="000000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, e munkakörök jórészt megszűnnek, miközben </a:t>
            </a:r>
            <a:r>
              <a:rPr lang="hu-HU" sz="2200" b="1" dirty="0">
                <a:solidFill>
                  <a:srgbClr val="000000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az IT megoldást is használó munkakörök aránya dinamikusan bővül.</a:t>
            </a: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2488" y="1863794"/>
            <a:ext cx="6127476" cy="30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86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6483459"/>
              </p:ext>
            </p:extLst>
          </p:nvPr>
        </p:nvGraphicFramePr>
        <p:xfrm>
          <a:off x="0" y="1125539"/>
          <a:ext cx="9410700" cy="5732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2"/>
          <p:cNvSpPr txBox="1">
            <a:spLocks noGrp="1"/>
          </p:cNvSpPr>
          <p:nvPr>
            <p:ph type="title"/>
          </p:nvPr>
        </p:nvSpPr>
        <p:spPr bwMode="auto">
          <a:xfrm>
            <a:off x="0" y="-27384"/>
            <a:ext cx="9906000" cy="72008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A digitális munkavállaló profilja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2397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BB5740-63EA-5A40-B70C-5546F425D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93BB5740-63EA-5A40-B70C-5546F425DA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BF7B70-06AF-C444-B8B9-3E21AC483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71BF7B70-06AF-C444-B8B9-3E21AC4832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0F4146-18E2-6745-B058-B0F8D9B81C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460F4146-18E2-6745-B058-B0F8D9B81C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A68CEA-2199-E947-B0D9-46163BCCA3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A1A68CEA-2199-E947-B0D9-46163BCCA3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2F8AA2-46CB-3049-8317-D063BA3AF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graphicEl>
                                              <a:dgm id="{F32F8AA2-46CB-3049-8317-D063BA3AF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3F9387-1EF4-5647-AF35-62259B1E3E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713F9387-1EF4-5647-AF35-62259B1E3E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91CEBE-4352-FD46-B295-C33F52CE67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3391CEBE-4352-FD46-B295-C33F52CE67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77D32E-6791-D146-A433-D47AB64237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BA77D32E-6791-D146-A433-D47AB64237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5975ED-FF83-8F4E-8B51-2105C19C5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B15975ED-FF83-8F4E-8B51-2105C19C50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>
            <a:extLst>
              <a:ext uri="{FF2B5EF4-FFF2-40B4-BE49-F238E27FC236}">
                <a16:creationId xmlns:a16="http://schemas.microsoft.com/office/drawing/2014/main" id="{37A7DDD6-F1C3-47A7-BA35-F6957542FB4A}"/>
              </a:ext>
            </a:extLst>
          </p:cNvPr>
          <p:cNvSpPr txBox="1">
            <a:spLocks/>
          </p:cNvSpPr>
          <p:nvPr/>
        </p:nvSpPr>
        <p:spPr bwMode="auto">
          <a:xfrm>
            <a:off x="0" y="1402432"/>
            <a:ext cx="9906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hu-HU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r>
              <a:rPr lang="hu-HU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TANULÁS 2050-BEN</a:t>
            </a:r>
          </a:p>
        </p:txBody>
      </p:sp>
    </p:spTree>
    <p:extLst>
      <p:ext uri="{BB962C8B-B14F-4D97-AF65-F5344CB8AC3E}">
        <p14:creationId xmlns:p14="http://schemas.microsoft.com/office/powerpoint/2010/main" val="18035383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15552" y="-27384"/>
            <a:ext cx="9906000" cy="690396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The </a:t>
            </a:r>
            <a:r>
              <a:rPr lang="hu-HU" sz="3200" dirty="0" err="1"/>
              <a:t>future</a:t>
            </a:r>
            <a:r>
              <a:rPr lang="hu-HU" sz="3200" dirty="0"/>
              <a:t> of </a:t>
            </a:r>
            <a:r>
              <a:rPr lang="hu-HU" sz="3200" dirty="0" err="1"/>
              <a:t>global</a:t>
            </a:r>
            <a:r>
              <a:rPr lang="hu-HU" sz="3200" dirty="0"/>
              <a:t> </a:t>
            </a:r>
            <a:r>
              <a:rPr lang="hu-HU" sz="3200" dirty="0" err="1"/>
              <a:t>talent</a:t>
            </a:r>
            <a:endParaRPr lang="hu-HU" sz="3200" dirty="0"/>
          </a:p>
        </p:txBody>
      </p:sp>
      <p:sp>
        <p:nvSpPr>
          <p:cNvPr id="5" name="Téglalap 4"/>
          <p:cNvSpPr/>
          <p:nvPr/>
        </p:nvSpPr>
        <p:spPr>
          <a:xfrm>
            <a:off x="144016" y="914783"/>
            <a:ext cx="96490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2200" b="1" dirty="0" err="1">
                <a:latin typeface="+mn-lt"/>
              </a:rPr>
              <a:t>Diplomatic</a:t>
            </a:r>
            <a:r>
              <a:rPr lang="hu-HU" sz="2200" b="1" dirty="0">
                <a:latin typeface="+mn-lt"/>
              </a:rPr>
              <a:t> </a:t>
            </a:r>
            <a:r>
              <a:rPr lang="hu-HU" sz="2200" b="1" dirty="0" err="1">
                <a:latin typeface="+mn-lt"/>
              </a:rPr>
              <a:t>Courier</a:t>
            </a:r>
            <a:r>
              <a:rPr lang="hu-HU" sz="2200" b="1" dirty="0">
                <a:latin typeface="+mn-lt"/>
              </a:rPr>
              <a:t> 2016-os </a:t>
            </a:r>
            <a:r>
              <a:rPr lang="hu-HU" sz="2200" dirty="0">
                <a:latin typeface="+mn-lt"/>
              </a:rPr>
              <a:t>kiadványa főként a </a:t>
            </a:r>
            <a:r>
              <a:rPr lang="hu-HU" sz="2200" b="1" dirty="0" err="1">
                <a:latin typeface="+mn-lt"/>
              </a:rPr>
              <a:t>munkaerőpiaci</a:t>
            </a:r>
            <a:r>
              <a:rPr lang="hu-HU" sz="2200" b="1" dirty="0">
                <a:latin typeface="+mn-lt"/>
              </a:rPr>
              <a:t> szempontokra és a pályakezdő korosztályra koncentrál.</a:t>
            </a:r>
          </a:p>
          <a:p>
            <a:endParaRPr lang="hu-HU" sz="2200" dirty="0">
              <a:latin typeface="+mn-lt"/>
            </a:endParaRPr>
          </a:p>
          <a:p>
            <a:pPr algn="just"/>
            <a:r>
              <a:rPr lang="hu-HU" sz="2200" dirty="0">
                <a:latin typeface="+mn-lt"/>
              </a:rPr>
              <a:t>A jövőben a </a:t>
            </a:r>
            <a:r>
              <a:rPr lang="hu-HU" sz="2200" b="1" dirty="0">
                <a:latin typeface="+mn-lt"/>
              </a:rPr>
              <a:t>matematika, a nyelvek és a tudomány </a:t>
            </a:r>
            <a:r>
              <a:rPr lang="hu-HU" sz="2200" dirty="0">
                <a:latin typeface="+mn-lt"/>
              </a:rPr>
              <a:t>magas szintű ismerete mellett kiemelt szerepet kapnak olyan tulajdonságok és képességek, mint a </a:t>
            </a:r>
            <a:r>
              <a:rPr lang="hu-HU" sz="2200" b="1" dirty="0">
                <a:latin typeface="+mn-lt"/>
              </a:rPr>
              <a:t>kritikai gondolkodás, a kitartás, az együttműködés, problémamegoldás és kíváncsiság.</a:t>
            </a:r>
          </a:p>
          <a:p>
            <a:endParaRPr lang="hu-HU" sz="2200" dirty="0">
              <a:latin typeface="+mn-lt"/>
            </a:endParaRPr>
          </a:p>
        </p:txBody>
      </p:sp>
      <p:pic>
        <p:nvPicPr>
          <p:cNvPr id="4098" name="Picture 2" descr="KÃ©ptalÃ¡lat a kÃ¶vetkezÅre: âegyÃ¼ttmÅ±kÃ¶dÃ©sâ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86" y="3967320"/>
            <a:ext cx="3105597" cy="2179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KÃ©ptalÃ¡lat a kÃ¶vetkezÅre: âkitartÃ¡sâ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064" y="3243420"/>
            <a:ext cx="2857500" cy="1447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Ã©ptalÃ¡lat a kÃ¶vetkezÅre: âkÃ­vÃ¡ncsisÃ¡gâ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308" y="5104800"/>
            <a:ext cx="2908256" cy="1676833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KÃ©ptalÃ¡lat a kÃ¶vetkezÅre: âkritikai gondolkodÃ¡sâ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16" y="4019817"/>
            <a:ext cx="2683628" cy="216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2549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0" y="-39890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A számítógépen túl</a:t>
            </a:r>
          </a:p>
        </p:txBody>
      </p:sp>
      <p:sp>
        <p:nvSpPr>
          <p:cNvPr id="6" name="Téglalap 5"/>
          <p:cNvSpPr/>
          <p:nvPr/>
        </p:nvSpPr>
        <p:spPr>
          <a:xfrm>
            <a:off x="128464" y="980728"/>
            <a:ext cx="9649071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hu-HU" sz="2000" dirty="0">
                <a:latin typeface="+mn-lt"/>
              </a:rPr>
              <a:t>A jövőben az </a:t>
            </a:r>
            <a:r>
              <a:rPr lang="hu-HU" sz="2000" b="1" dirty="0">
                <a:latin typeface="+mn-lt"/>
              </a:rPr>
              <a:t>integrált oktatási szemlélet </a:t>
            </a:r>
            <a:r>
              <a:rPr lang="hu-HU" sz="2000" dirty="0">
                <a:latin typeface="+mn-lt"/>
              </a:rPr>
              <a:t>lesz meghatározó, amely a </a:t>
            </a:r>
            <a:r>
              <a:rPr lang="hu-HU" sz="2000" b="1" dirty="0">
                <a:latin typeface="+mn-lt"/>
              </a:rPr>
              <a:t>felhőalapú számítástechnika eszközét </a:t>
            </a:r>
            <a:r>
              <a:rPr lang="hu-HU" sz="2000" dirty="0">
                <a:latin typeface="+mn-lt"/>
              </a:rPr>
              <a:t>helyezi a középpontba. </a:t>
            </a:r>
          </a:p>
          <a:p>
            <a:pPr algn="just">
              <a:spcAft>
                <a:spcPts val="600"/>
              </a:spcAft>
            </a:pPr>
            <a:r>
              <a:rPr lang="hu-HU" sz="2000" dirty="0">
                <a:latin typeface="+mn-lt"/>
              </a:rPr>
              <a:t>A </a:t>
            </a:r>
            <a:r>
              <a:rPr lang="hu-HU" sz="2000" b="1" dirty="0">
                <a:latin typeface="+mn-lt"/>
              </a:rPr>
              <a:t>holisztikus oktatás </a:t>
            </a:r>
            <a:r>
              <a:rPr lang="hu-HU" sz="2000" dirty="0">
                <a:latin typeface="+mn-lt"/>
              </a:rPr>
              <a:t>abban különbözik a korábbiaktól, hogy egy </a:t>
            </a:r>
            <a:r>
              <a:rPr lang="hu-HU" sz="2000" b="1" dirty="0">
                <a:latin typeface="+mn-lt"/>
              </a:rPr>
              <a:t>egésszé kívánja formálni a tanítás és a tanulás folyamatait</a:t>
            </a:r>
            <a:r>
              <a:rPr lang="hu-HU" sz="2000" dirty="0">
                <a:latin typeface="+mn-lt"/>
              </a:rPr>
              <a:t> az élet minden egyes aspektusának bevonásával. </a:t>
            </a:r>
          </a:p>
          <a:p>
            <a:pPr algn="just">
              <a:spcAft>
                <a:spcPts val="600"/>
              </a:spcAft>
            </a:pPr>
            <a:r>
              <a:rPr lang="hu-HU" sz="2000" dirty="0">
                <a:latin typeface="+mn-lt"/>
              </a:rPr>
              <a:t>Ez az ún. </a:t>
            </a:r>
            <a:r>
              <a:rPr lang="hu-HU" sz="2000" b="1" dirty="0">
                <a:solidFill>
                  <a:srgbClr val="C00000"/>
                </a:solidFill>
                <a:latin typeface="+mn-lt"/>
              </a:rPr>
              <a:t>interdiszciplináris megközelítés </a:t>
            </a:r>
            <a:r>
              <a:rPr lang="hu-HU" sz="2000" dirty="0">
                <a:latin typeface="+mn-lt"/>
              </a:rPr>
              <a:t>átalakítja a pedagógia szerepét, a tanárokról leveszi a tudás egyetlen átadójának terhét, </a:t>
            </a:r>
            <a:r>
              <a:rPr lang="hu-HU" sz="2000" b="1" dirty="0">
                <a:latin typeface="+mn-lt"/>
              </a:rPr>
              <a:t>megnöveli a diákok mozgásterét, hogy a saját tanulási folyamatuk irányítói legyenek.</a:t>
            </a:r>
          </a:p>
        </p:txBody>
      </p:sp>
      <p:pic>
        <p:nvPicPr>
          <p:cNvPr id="5122" name="Picture 2" descr="KÃ©ptalÃ¡lat a kÃ¶vetkezÅre: âfelhÅalapÃº szÃ¡mÃ­tÃ¡stechnikaâ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184" y="4413297"/>
            <a:ext cx="3261160" cy="1896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églalap 7"/>
          <p:cNvSpPr/>
          <p:nvPr/>
        </p:nvSpPr>
        <p:spPr>
          <a:xfrm>
            <a:off x="128464" y="4149080"/>
            <a:ext cx="64297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2000" b="1" dirty="0" err="1">
                <a:latin typeface="+mn-lt"/>
              </a:rPr>
              <a:t>School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b="1" dirty="0" err="1">
                <a:latin typeface="+mn-lt"/>
              </a:rPr>
              <a:t>on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b="1" dirty="0" err="1">
                <a:latin typeface="+mn-lt"/>
              </a:rPr>
              <a:t>the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b="1" dirty="0" err="1">
                <a:latin typeface="+mn-lt"/>
              </a:rPr>
              <a:t>Cloud</a:t>
            </a:r>
            <a:r>
              <a:rPr lang="hu-HU" sz="2000" b="1" dirty="0">
                <a:latin typeface="+mn-lt"/>
              </a:rPr>
              <a:t> (</a:t>
            </a:r>
            <a:r>
              <a:rPr lang="hu-HU" sz="2000" b="1" dirty="0" err="1">
                <a:latin typeface="+mn-lt"/>
              </a:rPr>
              <a:t>SoC</a:t>
            </a:r>
            <a:r>
              <a:rPr lang="hu-HU" sz="2000" b="1" dirty="0">
                <a:latin typeface="+mn-lt"/>
              </a:rPr>
              <a:t>)</a:t>
            </a:r>
            <a:r>
              <a:rPr lang="hu-HU" sz="2000" dirty="0">
                <a:latin typeface="+mn-lt"/>
              </a:rPr>
              <a:t> a digitális polgárok hálózatának megteremtéséhez az </a:t>
            </a:r>
            <a:r>
              <a:rPr lang="hu-HU" sz="2000" b="1" dirty="0">
                <a:latin typeface="+mn-lt"/>
              </a:rPr>
              <a:t>oktatást a felhőbe csatornázza </a:t>
            </a:r>
            <a:r>
              <a:rPr lang="hu-HU" sz="2000" b="1" dirty="0" smtClean="0">
                <a:latin typeface="+mn-lt"/>
              </a:rPr>
              <a:t>be.</a:t>
            </a:r>
          </a:p>
          <a:p>
            <a:pPr algn="just"/>
            <a:endParaRPr lang="hu-HU" sz="2000" b="1" dirty="0">
              <a:latin typeface="+mn-lt"/>
            </a:endParaRPr>
          </a:p>
          <a:p>
            <a:pPr algn="just"/>
            <a:r>
              <a:rPr lang="hu-HU" sz="2000" b="1" dirty="0" smtClean="0">
                <a:latin typeface="+mn-lt"/>
              </a:rPr>
              <a:t>Előnye</a:t>
            </a:r>
            <a:r>
              <a:rPr lang="hu-HU" sz="2000" b="1" dirty="0">
                <a:latin typeface="+mn-lt"/>
              </a:rPr>
              <a:t>, hogy </a:t>
            </a:r>
            <a:r>
              <a:rPr lang="hu-HU" sz="2000" dirty="0">
                <a:latin typeface="+mn-lt"/>
              </a:rPr>
              <a:t>költségcsökkentő hatással jár, rugalmas és hatékony rendszer, lehetővé teszi a valós idejű elérést és megosztást és csökkenti az elavulás kockázatát.</a:t>
            </a:r>
          </a:p>
        </p:txBody>
      </p:sp>
    </p:spTree>
    <p:extLst>
      <p:ext uri="{BB962C8B-B14F-4D97-AF65-F5344CB8AC3E}">
        <p14:creationId xmlns:p14="http://schemas.microsoft.com/office/powerpoint/2010/main" val="616959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Osztálytermek 2050-ben</a:t>
            </a:r>
          </a:p>
        </p:txBody>
      </p:sp>
      <p:sp>
        <p:nvSpPr>
          <p:cNvPr id="5" name="Téglalap 4"/>
          <p:cNvSpPr/>
          <p:nvPr/>
        </p:nvSpPr>
        <p:spPr>
          <a:xfrm>
            <a:off x="344488" y="1189201"/>
            <a:ext cx="93610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200" dirty="0">
                <a:latin typeface="+mj-lt"/>
              </a:rPr>
              <a:t>A technológia fejlődésével a diákok számára lényegében </a:t>
            </a:r>
            <a:r>
              <a:rPr lang="hu-HU" sz="2200" b="1" dirty="0">
                <a:latin typeface="+mj-lt"/>
              </a:rPr>
              <a:t>bárhonnan elérhetővé válik az oktatás</a:t>
            </a:r>
            <a:r>
              <a:rPr lang="hu-HU" sz="2200" dirty="0">
                <a:latin typeface="+mj-lt"/>
              </a:rPr>
              <a:t>, ehhez csupán </a:t>
            </a:r>
            <a:r>
              <a:rPr lang="hu-HU" sz="2200" dirty="0" err="1">
                <a:latin typeface="+mj-lt"/>
              </a:rPr>
              <a:t>wifi</a:t>
            </a:r>
            <a:r>
              <a:rPr lang="hu-HU" sz="2200" dirty="0">
                <a:latin typeface="+mj-lt"/>
              </a:rPr>
              <a:t> kapcsolatra, laptopra és egy kamerára van szükség.</a:t>
            </a:r>
          </a:p>
        </p:txBody>
      </p:sp>
      <p:sp>
        <p:nvSpPr>
          <p:cNvPr id="7" name="Téglalap 6"/>
          <p:cNvSpPr/>
          <p:nvPr/>
        </p:nvSpPr>
        <p:spPr>
          <a:xfrm>
            <a:off x="5529064" y="2692948"/>
            <a:ext cx="424847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u-HU" sz="2000" b="1" dirty="0">
                <a:latin typeface="+mn-lt"/>
              </a:rPr>
              <a:t>Tanároknak több ideje lesz a diákokra.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u-HU" sz="2000" b="1" dirty="0">
                <a:latin typeface="+mn-lt"/>
              </a:rPr>
              <a:t>Személyre szabott oktatás.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u-HU" sz="2000" b="1" dirty="0">
                <a:latin typeface="+mn-lt"/>
              </a:rPr>
              <a:t>„</a:t>
            </a:r>
            <a:r>
              <a:rPr lang="hu-HU" sz="2000" b="1" dirty="0" err="1">
                <a:latin typeface="+mn-lt"/>
              </a:rPr>
              <a:t>Flipped</a:t>
            </a:r>
            <a:r>
              <a:rPr lang="hu-HU" sz="2000" b="1" dirty="0">
                <a:latin typeface="+mn-lt"/>
              </a:rPr>
              <a:t> </a:t>
            </a:r>
            <a:r>
              <a:rPr lang="hu-HU" sz="2000" b="1" dirty="0" err="1">
                <a:latin typeface="+mn-lt"/>
              </a:rPr>
              <a:t>classroom</a:t>
            </a:r>
            <a:r>
              <a:rPr lang="hu-HU" sz="2000" b="1" dirty="0">
                <a:latin typeface="+mn-lt"/>
              </a:rPr>
              <a:t>” </a:t>
            </a:r>
            <a:r>
              <a:rPr lang="hu-HU" sz="1800" dirty="0">
                <a:latin typeface="+mn-lt"/>
              </a:rPr>
              <a:t>(tantermen kívüli online oktatás) </a:t>
            </a:r>
            <a:r>
              <a:rPr lang="hu-HU" sz="2000" b="1" dirty="0">
                <a:latin typeface="+mn-lt"/>
              </a:rPr>
              <a:t>és MOOC kurzusok </a:t>
            </a:r>
            <a:r>
              <a:rPr lang="hu-HU" sz="1800" dirty="0">
                <a:latin typeface="+mn-lt"/>
              </a:rPr>
              <a:t>(</a:t>
            </a:r>
            <a:r>
              <a:rPr lang="hu-HU" sz="1800" dirty="0" err="1">
                <a:latin typeface="+mn-lt"/>
              </a:rPr>
              <a:t>Masssive</a:t>
            </a:r>
            <a:r>
              <a:rPr lang="hu-HU" sz="1800" dirty="0">
                <a:latin typeface="+mn-lt"/>
              </a:rPr>
              <a:t> Open Online </a:t>
            </a:r>
            <a:r>
              <a:rPr lang="hu-HU" sz="1800" dirty="0" err="1">
                <a:latin typeface="+mn-lt"/>
              </a:rPr>
              <a:t>Courses</a:t>
            </a:r>
            <a:r>
              <a:rPr lang="hu-HU" sz="1800" dirty="0">
                <a:latin typeface="+mn-lt"/>
              </a:rPr>
              <a:t>).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u-HU" sz="2000" b="1" dirty="0">
                <a:latin typeface="+mn-lt"/>
              </a:rPr>
              <a:t>Központi szerepet kap az interaktív és </a:t>
            </a:r>
            <a:r>
              <a:rPr lang="hu-HU" sz="2000" b="1" dirty="0" err="1">
                <a:latin typeface="+mn-lt"/>
              </a:rPr>
              <a:t>kollaboratív</a:t>
            </a:r>
            <a:r>
              <a:rPr lang="hu-HU" sz="2000" b="1" dirty="0">
                <a:latin typeface="+mn-lt"/>
              </a:rPr>
              <a:t> feladat.</a:t>
            </a:r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FontTx/>
              <a:buChar char="-"/>
            </a:pPr>
            <a:endParaRPr lang="hu-HU" sz="2000" dirty="0">
              <a:latin typeface="+mn-lt"/>
            </a:endParaRP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4488" y="2492896"/>
            <a:ext cx="518457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62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el 1">
            <a:extLst>
              <a:ext uri="{FF2B5EF4-FFF2-40B4-BE49-F238E27FC236}">
                <a16:creationId xmlns:a16="http://schemas.microsoft.com/office/drawing/2014/main" id="{26E0184C-A1C7-487A-8AE0-375DEC65C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524"/>
            <a:ext cx="9906000" cy="922337"/>
          </a:xfrm>
          <a:solidFill>
            <a:srgbClr val="FFFFCC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rtlCol="0"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hu-HU" altLang="en-US" sz="2600" b="1" dirty="0">
                <a:solidFill>
                  <a:srgbClr val="006600"/>
                </a:solidFill>
                <a:cs typeface="Arial" panose="020B0604020202020204" pitchFamily="34" charset="0"/>
              </a:rPr>
              <a:t>Az automatizálás munkahelyeket veszélyeztet</a:t>
            </a:r>
            <a:r>
              <a:rPr lang="de-DE" altLang="en-US" sz="2600" b="1" dirty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  <a:r>
              <a:rPr lang="hu-HU" altLang="en-US" sz="2600" b="1" dirty="0">
                <a:solidFill>
                  <a:srgbClr val="006600"/>
                </a:solidFill>
                <a:cs typeface="Arial" panose="020B0604020202020204" pitchFamily="34" charset="0"/>
              </a:rPr>
              <a:t>az egyes szektorokban</a:t>
            </a:r>
            <a:endParaRPr lang="de-DE" altLang="en-US" sz="26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  <p:pic>
        <p:nvPicPr>
          <p:cNvPr id="36869" name="Picture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" t="9882" r="1050" b="39987"/>
          <a:stretch>
            <a:fillRect/>
          </a:stretch>
        </p:blipFill>
        <p:spPr bwMode="auto">
          <a:xfrm>
            <a:off x="773113" y="1773238"/>
            <a:ext cx="8202612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5B8994-D42A-44EA-A50F-DD1B5295291C}"/>
              </a:ext>
            </a:extLst>
          </p:cNvPr>
          <p:cNvGraphicFramePr>
            <a:graphicFrameLocks noGrp="1"/>
          </p:cNvGraphicFramePr>
          <p:nvPr/>
        </p:nvGraphicFramePr>
        <p:xfrm>
          <a:off x="930275" y="1716088"/>
          <a:ext cx="390525" cy="2668589"/>
        </p:xfrm>
        <a:graphic>
          <a:graphicData uri="http://schemas.openxmlformats.org/drawingml/2006/table">
            <a:tbl>
              <a:tblPr firstRow="1" bandRow="1"/>
              <a:tblGrid>
                <a:gridCol w="390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227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176" marR="99176" marT="45716" marB="45716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227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176" marR="99176" marT="45716" marB="45716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227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176" marR="99176" marT="45716" marB="45716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227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176" marR="99176" marT="45716" marB="45716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227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176" marR="99176" marT="45716" marB="45716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227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176" marR="99176" marT="45716" marB="45716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227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 0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176" marR="99176" marT="45716" marB="45716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9E56EE4-53DB-4172-8A1E-3F88B5C92DE9}"/>
              </a:ext>
            </a:extLst>
          </p:cNvPr>
          <p:cNvSpPr txBox="1"/>
          <p:nvPr/>
        </p:nvSpPr>
        <p:spPr>
          <a:xfrm rot="2700000">
            <a:off x="1310314" y="4082169"/>
            <a:ext cx="219075" cy="835832"/>
          </a:xfrm>
          <a:prstGeom prst="rect">
            <a:avLst/>
          </a:prstGeom>
          <a:noFill/>
        </p:spPr>
        <p:txBody>
          <a:bodyPr vert="vert270" lIns="0" tIns="0" rIns="0" bIns="0"/>
          <a:lstStyle/>
          <a:p>
            <a:pPr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/>
            </a:pPr>
            <a:r>
              <a:rPr lang="hu-HU" sz="1050" b="1" kern="0" dirty="0">
                <a:solidFill>
                  <a:srgbClr val="000000"/>
                </a:solidFill>
                <a:latin typeface="+mn-lt"/>
              </a:rPr>
              <a:t>Képzés</a:t>
            </a:r>
            <a:endParaRPr lang="de-DE" sz="1050" b="1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BEB4DE-907A-47A3-B628-B7C549BAA5DA}"/>
              </a:ext>
            </a:extLst>
          </p:cNvPr>
          <p:cNvSpPr txBox="1"/>
          <p:nvPr/>
        </p:nvSpPr>
        <p:spPr>
          <a:xfrm rot="2700000">
            <a:off x="1453067" y="4164558"/>
            <a:ext cx="369524" cy="1528353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 algn="ctr">
              <a:defRPr/>
            </a:pPr>
            <a:r>
              <a:rPr lang="hu-HU" dirty="0"/>
              <a:t>Egészségügy és </a:t>
            </a:r>
            <a:r>
              <a:rPr lang="hu-HU" dirty="0" err="1"/>
              <a:t>társadalombizotsítás</a:t>
            </a:r>
            <a:endParaRPr lang="de-DE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2B8F99-68FF-47F6-BC79-AF418D28CC13}"/>
              </a:ext>
            </a:extLst>
          </p:cNvPr>
          <p:cNvSpPr txBox="1"/>
          <p:nvPr/>
        </p:nvSpPr>
        <p:spPr>
          <a:xfrm rot="2700000">
            <a:off x="2306821" y="4217502"/>
            <a:ext cx="219075" cy="949319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Építés</a:t>
            </a:r>
            <a:endParaRPr lang="de-DE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60553B-E6FC-4E54-9C1C-0B2CF413F76D}"/>
              </a:ext>
            </a:extLst>
          </p:cNvPr>
          <p:cNvSpPr txBox="1"/>
          <p:nvPr/>
        </p:nvSpPr>
        <p:spPr>
          <a:xfrm rot="2700000">
            <a:off x="2409510" y="4078734"/>
            <a:ext cx="348655" cy="1869181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Vendéglátás és étterem</a:t>
            </a:r>
            <a:endParaRPr lang="de-DE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F0EEDF-A8B5-4D9F-A22C-5CD922651E1F}"/>
              </a:ext>
            </a:extLst>
          </p:cNvPr>
          <p:cNvSpPr txBox="1"/>
          <p:nvPr/>
        </p:nvSpPr>
        <p:spPr>
          <a:xfrm rot="2700000">
            <a:off x="5199139" y="3890049"/>
            <a:ext cx="423092" cy="2267355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Közigazgatás</a:t>
            </a:r>
            <a:endParaRPr lang="de-DE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01022F-37A2-42E8-90EC-1EDB84CDA4F9}"/>
              </a:ext>
            </a:extLst>
          </p:cNvPr>
          <p:cNvSpPr txBox="1"/>
          <p:nvPr/>
        </p:nvSpPr>
        <p:spPr>
          <a:xfrm rot="2700000">
            <a:off x="5828018" y="4067224"/>
            <a:ext cx="214301" cy="1859273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Nagy – és kiskereskedelem</a:t>
            </a:r>
            <a:endParaRPr lang="de-DE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BAD1B1-E98F-488F-9177-A09471CD8194}"/>
              </a:ext>
            </a:extLst>
          </p:cNvPr>
          <p:cNvSpPr txBox="1"/>
          <p:nvPr/>
        </p:nvSpPr>
        <p:spPr>
          <a:xfrm rot="2700000">
            <a:off x="6380529" y="4297759"/>
            <a:ext cx="274580" cy="1132938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Feldolgozóipar</a:t>
            </a:r>
            <a:endParaRPr lang="de-DE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C6C794-7621-4091-883B-099422F24731}"/>
              </a:ext>
            </a:extLst>
          </p:cNvPr>
          <p:cNvSpPr txBox="1"/>
          <p:nvPr/>
        </p:nvSpPr>
        <p:spPr>
          <a:xfrm rot="2700000">
            <a:off x="6925101" y="4252420"/>
            <a:ext cx="411259" cy="1336808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Szállítás és raktározás</a:t>
            </a:r>
            <a:endParaRPr lang="de-DE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3052B8E-1F00-47B4-B14F-1FF4A87B49EF}"/>
              </a:ext>
            </a:extLst>
          </p:cNvPr>
          <p:cNvSpPr txBox="1"/>
          <p:nvPr/>
        </p:nvSpPr>
        <p:spPr>
          <a:xfrm rot="2700000">
            <a:off x="4229980" y="4050735"/>
            <a:ext cx="239137" cy="1703416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Pénzügy és biztosítás</a:t>
            </a:r>
            <a:endParaRPr lang="de-DE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D30808-6FC5-4DDE-A040-89E42977A96C}"/>
              </a:ext>
            </a:extLst>
          </p:cNvPr>
          <p:cNvSpPr txBox="1"/>
          <p:nvPr/>
        </p:nvSpPr>
        <p:spPr>
          <a:xfrm rot="2700000">
            <a:off x="2871902" y="3978068"/>
            <a:ext cx="383785" cy="2305082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Szakember</a:t>
            </a:r>
            <a:r>
              <a:rPr lang="de-DE" dirty="0"/>
              <a:t>, </a:t>
            </a:r>
            <a:r>
              <a:rPr lang="hu-HU" dirty="0"/>
              <a:t>Tudomány és                  </a:t>
            </a:r>
            <a:r>
              <a:rPr lang="de-DE" dirty="0"/>
              <a:t> Technik</a:t>
            </a:r>
            <a:r>
              <a:rPr lang="hu-HU" dirty="0"/>
              <a:t>a</a:t>
            </a:r>
            <a:endParaRPr lang="de-DE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D08E227-E01F-4237-9D60-C582D4FD5EDB}"/>
              </a:ext>
            </a:extLst>
          </p:cNvPr>
          <p:cNvSpPr txBox="1"/>
          <p:nvPr/>
        </p:nvSpPr>
        <p:spPr>
          <a:xfrm rot="2700000">
            <a:off x="4606796" y="3918377"/>
            <a:ext cx="328492" cy="2210701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u-HU" dirty="0"/>
              <a:t>Állami ügyintézés</a:t>
            </a:r>
            <a:r>
              <a:rPr lang="de-DE" dirty="0"/>
              <a:t> &amp; V</a:t>
            </a:r>
            <a:r>
              <a:rPr lang="hu-HU" dirty="0" err="1"/>
              <a:t>édelem</a:t>
            </a:r>
            <a:endParaRPr lang="de-D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034140-3633-4BE9-9624-F361BBFF6A87}"/>
              </a:ext>
            </a:extLst>
          </p:cNvPr>
          <p:cNvSpPr txBox="1"/>
          <p:nvPr/>
        </p:nvSpPr>
        <p:spPr>
          <a:xfrm rot="2700000">
            <a:off x="3560354" y="4186834"/>
            <a:ext cx="368701" cy="1652979"/>
          </a:xfrm>
          <a:prstGeom prst="rect">
            <a:avLst/>
          </a:prstGeom>
          <a:noFill/>
        </p:spPr>
        <p:txBody>
          <a:bodyPr vert="vert270" lIns="0" tIns="0" rIns="0" bIns="0"/>
          <a:lstStyle>
            <a:defPPr>
              <a:defRPr lang="en-GB"/>
            </a:defPPr>
            <a:lvl1pPr algn="ctr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Font typeface="Wingdings" panose="05000000000000000000" pitchFamily="2" charset="2"/>
              <a:buNone/>
              <a:tabLst>
                <a:tab pos="179388" algn="l"/>
              </a:tabLst>
              <a:defRPr sz="1050" b="1" ker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de-DE" dirty="0" err="1"/>
              <a:t>Informat</a:t>
            </a:r>
            <a:r>
              <a:rPr lang="hu-HU" dirty="0" err="1"/>
              <a:t>ció</a:t>
            </a:r>
            <a:r>
              <a:rPr lang="de-DE" dirty="0"/>
              <a:t> &amp; </a:t>
            </a:r>
            <a:r>
              <a:rPr lang="de-DE" dirty="0" err="1"/>
              <a:t>Kommunik</a:t>
            </a:r>
            <a:r>
              <a:rPr lang="hu-HU" dirty="0" err="1"/>
              <a:t>áció</a:t>
            </a:r>
            <a:endParaRPr lang="de-DE" dirty="0"/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44463728-105C-416A-B1F9-BBD39F54E9F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89850" y="1752600"/>
          <a:ext cx="1823857" cy="2641600"/>
        </p:xfrm>
        <a:graphic>
          <a:graphicData uri="http://schemas.openxmlformats.org/drawingml/2006/table">
            <a:tbl>
              <a:tblPr firstRow="1" bandRow="1"/>
              <a:tblGrid>
                <a:gridCol w="1823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1000" dirty="0">
                        <a:solidFill>
                          <a:schemeClr val="tx1"/>
                        </a:solidFill>
                      </a:endParaRPr>
                    </a:p>
                  </a:txBody>
                  <a:tcPr marL="99119" marR="99119" marT="45728" marB="45728" anchor="ctr">
                    <a:lnL w="6350" cmpd="sng">
                      <a:noFill/>
                    </a:lnL>
                    <a:lnR w="6350" cmpd="sng">
                      <a:noFill/>
                    </a:lnR>
                    <a:lnT w="6350" cmpd="sng">
                      <a:noFill/>
                    </a:lnT>
                    <a:lnB w="635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2" name="Rectangle 31">
            <a:extLst>
              <a:ext uri="{FF2B5EF4-FFF2-40B4-BE49-F238E27FC236}">
                <a16:creationId xmlns:a16="http://schemas.microsoft.com/office/drawing/2014/main" id="{3AD2B59F-D1A0-458A-8193-2E7A09F5472A}"/>
              </a:ext>
            </a:extLst>
          </p:cNvPr>
          <p:cNvSpPr/>
          <p:nvPr/>
        </p:nvSpPr>
        <p:spPr bwMode="auto">
          <a:xfrm>
            <a:off x="8070850" y="2778125"/>
            <a:ext cx="1062038" cy="149066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2000" tIns="72000" rIns="72000" bIns="72000"/>
          <a:lstStyle/>
          <a:p>
            <a:pPr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rgbClr val="003781"/>
              </a:buClr>
              <a:buFont typeface="Wingdings" pitchFamily="2" charset="2"/>
              <a:buNone/>
              <a:defRPr/>
            </a:pPr>
            <a:endParaRPr lang="en-GB" sz="1200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3E5A3-BE3D-4C42-8330-1816DB4CE826}"/>
              </a:ext>
            </a:extLst>
          </p:cNvPr>
          <p:cNvSpPr txBox="1"/>
          <p:nvPr/>
        </p:nvSpPr>
        <p:spPr>
          <a:xfrm>
            <a:off x="8061325" y="3262313"/>
            <a:ext cx="1506536" cy="53340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/>
          <a:p>
            <a:pPr marL="171450" indent="-171450">
              <a:spcBef>
                <a:spcPts val="360"/>
              </a:spcBef>
              <a:spcAft>
                <a:spcPts val="360"/>
              </a:spcAft>
              <a:buClr>
                <a:srgbClr val="E35205"/>
              </a:buClr>
              <a:buSzPct val="200000"/>
              <a:buFont typeface="Arial" panose="020B0604020202020204" pitchFamily="34" charset="0"/>
              <a:buChar char="•"/>
              <a:tabLst>
                <a:tab pos="179388" algn="l"/>
              </a:tabLst>
              <a:defRPr/>
            </a:pPr>
            <a:r>
              <a:rPr lang="hu-HU" sz="1200" b="1" kern="0" dirty="0">
                <a:solidFill>
                  <a:srgbClr val="000000"/>
                </a:solidFill>
                <a:latin typeface="+mn-lt"/>
              </a:rPr>
              <a:t>Részesedés a foglalkoztatottak</a:t>
            </a:r>
            <a:r>
              <a:rPr lang="de-DE" sz="1200" b="1" kern="0" dirty="0">
                <a:solidFill>
                  <a:srgbClr val="000000"/>
                </a:solidFill>
                <a:latin typeface="+mn-lt"/>
              </a:rPr>
              <a:t> </a:t>
            </a:r>
            <a:r>
              <a:rPr lang="hu-HU" sz="1200" b="1" kern="0" dirty="0">
                <a:solidFill>
                  <a:srgbClr val="000000"/>
                </a:solidFill>
                <a:latin typeface="+mn-lt"/>
              </a:rPr>
              <a:t>számából </a:t>
            </a:r>
            <a:r>
              <a:rPr lang="de-DE" sz="1200" b="1" kern="0" dirty="0">
                <a:solidFill>
                  <a:srgbClr val="000000"/>
                </a:solidFill>
                <a:latin typeface="+mn-lt"/>
              </a:rPr>
              <a:t>(2016)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E3ADED-D034-45A8-848D-FF21A359D70F}"/>
              </a:ext>
            </a:extLst>
          </p:cNvPr>
          <p:cNvSpPr txBox="1"/>
          <p:nvPr/>
        </p:nvSpPr>
        <p:spPr>
          <a:xfrm>
            <a:off x="7991475" y="2374900"/>
            <a:ext cx="1482725" cy="53340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/>
          <a:lstStyle/>
          <a:p>
            <a:pPr marL="171450" indent="-171450">
              <a:spcBef>
                <a:spcPts val="360"/>
              </a:spcBef>
              <a:spcAft>
                <a:spcPts val="360"/>
              </a:spcAft>
              <a:buClr>
                <a:srgbClr val="003781"/>
              </a:buClr>
              <a:buSzPct val="200000"/>
              <a:buFont typeface="Wingdings" panose="05000000000000000000" pitchFamily="2" charset="2"/>
              <a:buChar char="§"/>
              <a:tabLst>
                <a:tab pos="179388" algn="l"/>
              </a:tabLst>
              <a:defRPr/>
            </a:pPr>
            <a:r>
              <a:rPr lang="hu-HU" sz="1200" b="1" kern="0" dirty="0">
                <a:solidFill>
                  <a:srgbClr val="000000"/>
                </a:solidFill>
                <a:latin typeface="+mn-lt"/>
              </a:rPr>
              <a:t>A munkahely megszűnésének magas kockázata</a:t>
            </a:r>
            <a:endParaRPr lang="de-DE" sz="1200" b="1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6902" name="Textplatzhalter 8"/>
          <p:cNvSpPr>
            <a:spLocks noGrp="1" noChangeArrowheads="1"/>
          </p:cNvSpPr>
          <p:nvPr>
            <p:ph type="body" sz="quarter" idx="23"/>
          </p:nvPr>
        </p:nvSpPr>
        <p:spPr>
          <a:xfrm>
            <a:off x="0" y="1157003"/>
            <a:ext cx="9993560" cy="817562"/>
          </a:xfrm>
        </p:spPr>
        <p:txBody>
          <a:bodyPr/>
          <a:lstStyle/>
          <a:p>
            <a:r>
              <a:rPr lang="hu-HU" altLang="en-US" sz="1500" dirty="0">
                <a:solidFill>
                  <a:srgbClr val="FF0000"/>
                </a:solidFill>
              </a:rPr>
              <a:t>A robotok és MI megkérdőjelezik a vállalatok túlélő képességét és munkahelyek leépítéséhez vezethetnek.</a:t>
            </a:r>
            <a:r>
              <a:rPr lang="de-DE" altLang="en-US" sz="1500" dirty="0">
                <a:solidFill>
                  <a:srgbClr val="FF0000"/>
                </a:solidFill>
              </a:rPr>
              <a:t> </a:t>
            </a:r>
            <a:r>
              <a:rPr lang="hu-HU" altLang="en-US" sz="1500" dirty="0">
                <a:solidFill>
                  <a:srgbClr val="FF0000"/>
                </a:solidFill>
              </a:rPr>
              <a:t>Az</a:t>
            </a:r>
            <a:r>
              <a:rPr lang="de-DE" altLang="en-US" sz="1500" dirty="0">
                <a:solidFill>
                  <a:srgbClr val="FF0000"/>
                </a:solidFill>
              </a:rPr>
              <a:t> Oxford </a:t>
            </a:r>
            <a:r>
              <a:rPr lang="hu-HU" altLang="en-US" sz="1500" dirty="0">
                <a:solidFill>
                  <a:srgbClr val="FF0000"/>
                </a:solidFill>
              </a:rPr>
              <a:t>Egyetem tanulmánya szerint az USA-ban a munkahelyek 47%-a megszűnhet a </a:t>
            </a:r>
            <a:r>
              <a:rPr lang="hu-HU" altLang="en-US" sz="1500" dirty="0" err="1">
                <a:solidFill>
                  <a:srgbClr val="FF0000"/>
                </a:solidFill>
              </a:rPr>
              <a:t>komputerizálással</a:t>
            </a:r>
            <a:r>
              <a:rPr lang="hu-HU" altLang="en-US" sz="1500" dirty="0">
                <a:solidFill>
                  <a:srgbClr val="FF0000"/>
                </a:solidFill>
              </a:rPr>
              <a:t>.</a:t>
            </a:r>
            <a:endParaRPr lang="de-DE" altLang="en-US" sz="1500" dirty="0">
              <a:solidFill>
                <a:srgbClr val="FF0000"/>
              </a:solidFill>
            </a:endParaRPr>
          </a:p>
        </p:txBody>
      </p:sp>
      <p:sp>
        <p:nvSpPr>
          <p:cNvPr id="36903" name="Rectangle 2"/>
          <p:cNvSpPr>
            <a:spLocks noChangeArrowheads="1"/>
          </p:cNvSpPr>
          <p:nvPr/>
        </p:nvSpPr>
        <p:spPr bwMode="auto">
          <a:xfrm>
            <a:off x="1528763" y="3983038"/>
            <a:ext cx="171450" cy="3587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04" name="Rectangle 33"/>
          <p:cNvSpPr>
            <a:spLocks noChangeArrowheads="1"/>
          </p:cNvSpPr>
          <p:nvPr/>
        </p:nvSpPr>
        <p:spPr bwMode="auto">
          <a:xfrm>
            <a:off x="2044700" y="3657600"/>
            <a:ext cx="192088" cy="69056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05" name="Rectangle 34"/>
          <p:cNvSpPr>
            <a:spLocks noChangeArrowheads="1"/>
          </p:cNvSpPr>
          <p:nvPr/>
        </p:nvSpPr>
        <p:spPr bwMode="auto">
          <a:xfrm>
            <a:off x="2573338" y="3371850"/>
            <a:ext cx="192087" cy="96996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06" name="Rectangle 35"/>
          <p:cNvSpPr>
            <a:spLocks noChangeArrowheads="1"/>
          </p:cNvSpPr>
          <p:nvPr/>
        </p:nvSpPr>
        <p:spPr bwMode="auto">
          <a:xfrm>
            <a:off x="3100388" y="3343275"/>
            <a:ext cx="192087" cy="99853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07" name="Rectangle 36"/>
          <p:cNvSpPr>
            <a:spLocks noChangeArrowheads="1"/>
          </p:cNvSpPr>
          <p:nvPr/>
        </p:nvSpPr>
        <p:spPr bwMode="auto">
          <a:xfrm>
            <a:off x="3635375" y="3292475"/>
            <a:ext cx="220663" cy="105886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08" name="Rectangle 39"/>
          <p:cNvSpPr>
            <a:spLocks noChangeArrowheads="1"/>
          </p:cNvSpPr>
          <p:nvPr/>
        </p:nvSpPr>
        <p:spPr bwMode="auto">
          <a:xfrm>
            <a:off x="4164013" y="3257550"/>
            <a:ext cx="209550" cy="109378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09" name="Rectangle 40"/>
          <p:cNvSpPr>
            <a:spLocks noChangeArrowheads="1"/>
          </p:cNvSpPr>
          <p:nvPr/>
        </p:nvSpPr>
        <p:spPr bwMode="auto">
          <a:xfrm>
            <a:off x="4667250" y="3044825"/>
            <a:ext cx="209550" cy="13081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0" name="Rectangle 41"/>
          <p:cNvSpPr>
            <a:spLocks noChangeArrowheads="1"/>
          </p:cNvSpPr>
          <p:nvPr/>
        </p:nvSpPr>
        <p:spPr bwMode="auto">
          <a:xfrm>
            <a:off x="5192713" y="3033713"/>
            <a:ext cx="209550" cy="13081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1" name="Rectangle 42"/>
          <p:cNvSpPr>
            <a:spLocks noChangeArrowheads="1"/>
          </p:cNvSpPr>
          <p:nvPr/>
        </p:nvSpPr>
        <p:spPr bwMode="auto">
          <a:xfrm>
            <a:off x="5727700" y="2849563"/>
            <a:ext cx="211138" cy="14922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2" name="Rectangle 43"/>
          <p:cNvSpPr>
            <a:spLocks noChangeArrowheads="1"/>
          </p:cNvSpPr>
          <p:nvPr/>
        </p:nvSpPr>
        <p:spPr bwMode="auto">
          <a:xfrm>
            <a:off x="6272213" y="2568575"/>
            <a:ext cx="209550" cy="177958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3" name="Rectangle 44"/>
          <p:cNvSpPr>
            <a:spLocks noChangeArrowheads="1"/>
          </p:cNvSpPr>
          <p:nvPr/>
        </p:nvSpPr>
        <p:spPr bwMode="auto">
          <a:xfrm>
            <a:off x="6794500" y="2487613"/>
            <a:ext cx="211138" cy="1854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4" name="Rectangle 45"/>
          <p:cNvSpPr>
            <a:spLocks noChangeArrowheads="1"/>
          </p:cNvSpPr>
          <p:nvPr/>
        </p:nvSpPr>
        <p:spPr bwMode="auto">
          <a:xfrm>
            <a:off x="7312025" y="2085975"/>
            <a:ext cx="211138" cy="225583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5" name="Oval 6"/>
          <p:cNvSpPr>
            <a:spLocks noChangeArrowheads="1"/>
          </p:cNvSpPr>
          <p:nvPr/>
        </p:nvSpPr>
        <p:spPr bwMode="auto">
          <a:xfrm>
            <a:off x="3694113" y="2890838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6" name="Oval 46"/>
          <p:cNvSpPr>
            <a:spLocks noChangeArrowheads="1"/>
          </p:cNvSpPr>
          <p:nvPr/>
        </p:nvSpPr>
        <p:spPr bwMode="auto">
          <a:xfrm>
            <a:off x="6323013" y="1922463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7" name="Oval 47"/>
          <p:cNvSpPr>
            <a:spLocks noChangeArrowheads="1"/>
          </p:cNvSpPr>
          <p:nvPr/>
        </p:nvSpPr>
        <p:spPr bwMode="auto">
          <a:xfrm>
            <a:off x="3154363" y="3219450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8" name="Oval 48"/>
          <p:cNvSpPr>
            <a:spLocks noChangeArrowheads="1"/>
          </p:cNvSpPr>
          <p:nvPr/>
        </p:nvSpPr>
        <p:spPr bwMode="auto">
          <a:xfrm>
            <a:off x="2633663" y="3271838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19" name="Oval 49"/>
          <p:cNvSpPr>
            <a:spLocks noChangeArrowheads="1"/>
          </p:cNvSpPr>
          <p:nvPr/>
        </p:nvSpPr>
        <p:spPr bwMode="auto">
          <a:xfrm>
            <a:off x="2103438" y="2319338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20" name="Oval 50"/>
          <p:cNvSpPr>
            <a:spLocks noChangeArrowheads="1"/>
          </p:cNvSpPr>
          <p:nvPr/>
        </p:nvSpPr>
        <p:spPr bwMode="auto">
          <a:xfrm>
            <a:off x="1579563" y="2897188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21" name="Oval 55"/>
          <p:cNvSpPr>
            <a:spLocks noChangeArrowheads="1"/>
          </p:cNvSpPr>
          <p:nvPr/>
        </p:nvSpPr>
        <p:spPr bwMode="auto">
          <a:xfrm>
            <a:off x="4729163" y="3779838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22" name="Oval 51"/>
          <p:cNvSpPr>
            <a:spLocks noChangeArrowheads="1"/>
          </p:cNvSpPr>
          <p:nvPr/>
        </p:nvSpPr>
        <p:spPr bwMode="auto">
          <a:xfrm>
            <a:off x="7367588" y="3517900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23" name="Oval 52"/>
          <p:cNvSpPr>
            <a:spLocks noChangeArrowheads="1"/>
          </p:cNvSpPr>
          <p:nvPr/>
        </p:nvSpPr>
        <p:spPr bwMode="auto">
          <a:xfrm>
            <a:off x="6865938" y="3076575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24" name="Oval 53"/>
          <p:cNvSpPr>
            <a:spLocks noChangeArrowheads="1"/>
          </p:cNvSpPr>
          <p:nvPr/>
        </p:nvSpPr>
        <p:spPr bwMode="auto">
          <a:xfrm>
            <a:off x="5791200" y="2954338"/>
            <a:ext cx="84138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25" name="Oval 54"/>
          <p:cNvSpPr>
            <a:spLocks noChangeArrowheads="1"/>
          </p:cNvSpPr>
          <p:nvPr/>
        </p:nvSpPr>
        <p:spPr bwMode="auto">
          <a:xfrm>
            <a:off x="5253038" y="3597275"/>
            <a:ext cx="84137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36926" name="Oval 56"/>
          <p:cNvSpPr>
            <a:spLocks noChangeArrowheads="1"/>
          </p:cNvSpPr>
          <p:nvPr/>
        </p:nvSpPr>
        <p:spPr bwMode="auto">
          <a:xfrm>
            <a:off x="4229100" y="3646488"/>
            <a:ext cx="84138" cy="76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spcAft>
                <a:spcPct val="2500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bg1"/>
              </a:solidFill>
            </a:endParaRPr>
          </a:p>
        </p:txBody>
      </p:sp>
      <p:cxnSp>
        <p:nvCxnSpPr>
          <p:cNvPr id="36927" name="Straight Connector 8"/>
          <p:cNvCxnSpPr>
            <a:cxnSpLocks noChangeShapeType="1"/>
          </p:cNvCxnSpPr>
          <p:nvPr/>
        </p:nvCxnSpPr>
        <p:spPr bwMode="auto">
          <a:xfrm flipV="1">
            <a:off x="1347788" y="4341813"/>
            <a:ext cx="6329362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928" name="Straight Connector 57"/>
          <p:cNvCxnSpPr>
            <a:cxnSpLocks noChangeShapeType="1"/>
          </p:cNvCxnSpPr>
          <p:nvPr/>
        </p:nvCxnSpPr>
        <p:spPr bwMode="auto">
          <a:xfrm>
            <a:off x="1347788" y="1954213"/>
            <a:ext cx="0" cy="2387600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929" name="Straight Connector 58"/>
          <p:cNvCxnSpPr>
            <a:cxnSpLocks noChangeShapeType="1"/>
          </p:cNvCxnSpPr>
          <p:nvPr/>
        </p:nvCxnSpPr>
        <p:spPr bwMode="auto">
          <a:xfrm>
            <a:off x="7677150" y="1960563"/>
            <a:ext cx="0" cy="2387600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930" name="Textplatzhalter 10"/>
          <p:cNvSpPr>
            <a:spLocks noGrp="1" noChangeArrowheads="1"/>
          </p:cNvSpPr>
          <p:nvPr>
            <p:ph type="body" sz="quarter" idx="22"/>
          </p:nvPr>
        </p:nvSpPr>
        <p:spPr>
          <a:xfrm>
            <a:off x="0" y="6597650"/>
            <a:ext cx="9906000" cy="263525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hu-HU" altLang="en-US" sz="1200" b="1" dirty="0">
                <a:latin typeface="Arial" panose="020B0604020202020204" pitchFamily="34" charset="0"/>
              </a:rPr>
              <a:t>Forrás</a:t>
            </a:r>
            <a:r>
              <a:rPr lang="en-GB" altLang="en-US" sz="1200" b="1" dirty="0">
                <a:latin typeface="Arial" panose="020B0604020202020204" pitchFamily="34" charset="0"/>
              </a:rPr>
              <a:t>: ONS, PWC; “The future of employment: how susceptible are jobs to computerisation?”, </a:t>
            </a:r>
            <a:r>
              <a:rPr lang="en-GB" altLang="en-US" sz="1200" b="1" dirty="0" err="1">
                <a:latin typeface="Arial" panose="020B0604020202020204" pitchFamily="34" charset="0"/>
              </a:rPr>
              <a:t>C.Frey</a:t>
            </a:r>
            <a:r>
              <a:rPr lang="en-GB" altLang="en-US" sz="1200" b="1" dirty="0">
                <a:latin typeface="Arial" panose="020B0604020202020204" pitchFamily="34" charset="0"/>
              </a:rPr>
              <a:t> and M. Osborne, Oxford University 2013.</a:t>
            </a:r>
          </a:p>
        </p:txBody>
      </p:sp>
      <p:grpSp>
        <p:nvGrpSpPr>
          <p:cNvPr id="63555" name="Gruppieren 5">
            <a:extLst>
              <a:ext uri="{FF2B5EF4-FFF2-40B4-BE49-F238E27FC236}">
                <a16:creationId xmlns:a16="http://schemas.microsoft.com/office/drawing/2014/main" id="{DF92E99C-3487-415C-9D54-F6CEBAF0C307}"/>
              </a:ext>
            </a:extLst>
          </p:cNvPr>
          <p:cNvGrpSpPr>
            <a:grpSpLocks/>
          </p:cNvGrpSpPr>
          <p:nvPr/>
        </p:nvGrpSpPr>
        <p:grpSpPr bwMode="auto">
          <a:xfrm>
            <a:off x="128588" y="5758696"/>
            <a:ext cx="9576940" cy="712318"/>
            <a:chOff x="347663" y="5637540"/>
            <a:chExt cx="9210675" cy="523220"/>
          </a:xfrm>
          <a:solidFill>
            <a:schemeClr val="accent6">
              <a:lumMod val="75000"/>
            </a:schemeClr>
          </a:solidFill>
        </p:grpSpPr>
        <p:sp>
          <p:nvSpPr>
            <p:cNvPr id="63" name="Freeform 119">
              <a:extLst>
                <a:ext uri="{FF2B5EF4-FFF2-40B4-BE49-F238E27FC236}">
                  <a16:creationId xmlns:a16="http://schemas.microsoft.com/office/drawing/2014/main" id="{A5116D1E-B1BD-41D6-BD14-F0C2B49D8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3" y="5637540"/>
              <a:ext cx="233902" cy="523220"/>
            </a:xfrm>
            <a:custGeom>
              <a:avLst/>
              <a:gdLst>
                <a:gd name="T0" fmla="*/ 0 w 136"/>
                <a:gd name="T1" fmla="*/ 0 h 286"/>
                <a:gd name="T2" fmla="*/ 68 w 136"/>
                <a:gd name="T3" fmla="*/ 144 h 286"/>
                <a:gd name="T4" fmla="*/ 0 w 136"/>
                <a:gd name="T5" fmla="*/ 286 h 286"/>
                <a:gd name="T6" fmla="*/ 68 w 136"/>
                <a:gd name="T7" fmla="*/ 286 h 286"/>
                <a:gd name="T8" fmla="*/ 136 w 136"/>
                <a:gd name="T9" fmla="*/ 144 h 286"/>
                <a:gd name="T10" fmla="*/ 68 w 136"/>
                <a:gd name="T11" fmla="*/ 0 h 286"/>
                <a:gd name="T12" fmla="*/ 0 w 136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6">
                  <a:moveTo>
                    <a:pt x="0" y="0"/>
                  </a:moveTo>
                  <a:lnTo>
                    <a:pt x="68" y="144"/>
                  </a:lnTo>
                  <a:lnTo>
                    <a:pt x="0" y="286"/>
                  </a:lnTo>
                  <a:lnTo>
                    <a:pt x="68" y="286"/>
                  </a:lnTo>
                  <a:lnTo>
                    <a:pt x="136" y="144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ts val="360"/>
                </a:spcBef>
                <a:spcAft>
                  <a:spcPts val="360"/>
                </a:spcAft>
                <a:buClr>
                  <a:srgbClr val="003781"/>
                </a:buClr>
                <a:buFont typeface="Wingdings" panose="05000000000000000000" pitchFamily="2" charset="2"/>
                <a:buNone/>
                <a:tabLst>
                  <a:tab pos="179388" algn="l"/>
                </a:tabLst>
                <a:defRPr/>
              </a:pPr>
              <a:endParaRPr lang="en-GB" sz="14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64" name="Freeform 120">
              <a:extLst>
                <a:ext uri="{FF2B5EF4-FFF2-40B4-BE49-F238E27FC236}">
                  <a16:creationId xmlns:a16="http://schemas.microsoft.com/office/drawing/2014/main" id="{114D543D-8D8F-4154-9FAE-76B8BC147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65" y="5637540"/>
              <a:ext cx="237063" cy="523220"/>
            </a:xfrm>
            <a:custGeom>
              <a:avLst/>
              <a:gdLst>
                <a:gd name="T0" fmla="*/ 0 w 138"/>
                <a:gd name="T1" fmla="*/ 0 h 286"/>
                <a:gd name="T2" fmla="*/ 68 w 138"/>
                <a:gd name="T3" fmla="*/ 144 h 286"/>
                <a:gd name="T4" fmla="*/ 0 w 138"/>
                <a:gd name="T5" fmla="*/ 286 h 286"/>
                <a:gd name="T6" fmla="*/ 70 w 138"/>
                <a:gd name="T7" fmla="*/ 286 h 286"/>
                <a:gd name="T8" fmla="*/ 138 w 138"/>
                <a:gd name="T9" fmla="*/ 144 h 286"/>
                <a:gd name="T10" fmla="*/ 70 w 138"/>
                <a:gd name="T11" fmla="*/ 0 h 286"/>
                <a:gd name="T12" fmla="*/ 0 w 138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86">
                  <a:moveTo>
                    <a:pt x="0" y="0"/>
                  </a:moveTo>
                  <a:lnTo>
                    <a:pt x="68" y="144"/>
                  </a:lnTo>
                  <a:lnTo>
                    <a:pt x="0" y="286"/>
                  </a:lnTo>
                  <a:lnTo>
                    <a:pt x="70" y="286"/>
                  </a:lnTo>
                  <a:lnTo>
                    <a:pt x="138" y="144"/>
                  </a:lnTo>
                  <a:lnTo>
                    <a:pt x="7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ts val="360"/>
                </a:spcBef>
                <a:spcAft>
                  <a:spcPts val="360"/>
                </a:spcAft>
                <a:buClr>
                  <a:srgbClr val="003781"/>
                </a:buClr>
                <a:buFont typeface="Wingdings" panose="05000000000000000000" pitchFamily="2" charset="2"/>
                <a:buNone/>
                <a:tabLst>
                  <a:tab pos="179388" algn="l"/>
                </a:tabLst>
                <a:defRPr/>
              </a:pPr>
              <a:endParaRPr lang="en-GB" sz="14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65" name="Freeform 121">
              <a:extLst>
                <a:ext uri="{FF2B5EF4-FFF2-40B4-BE49-F238E27FC236}">
                  <a16:creationId xmlns:a16="http://schemas.microsoft.com/office/drawing/2014/main" id="{39739FB8-DEB8-4093-8E03-1A6934131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628" y="5637540"/>
              <a:ext cx="233902" cy="523220"/>
            </a:xfrm>
            <a:custGeom>
              <a:avLst/>
              <a:gdLst>
                <a:gd name="T0" fmla="*/ 0 w 136"/>
                <a:gd name="T1" fmla="*/ 0 h 286"/>
                <a:gd name="T2" fmla="*/ 68 w 136"/>
                <a:gd name="T3" fmla="*/ 144 h 286"/>
                <a:gd name="T4" fmla="*/ 0 w 136"/>
                <a:gd name="T5" fmla="*/ 286 h 286"/>
                <a:gd name="T6" fmla="*/ 68 w 136"/>
                <a:gd name="T7" fmla="*/ 286 h 286"/>
                <a:gd name="T8" fmla="*/ 136 w 136"/>
                <a:gd name="T9" fmla="*/ 144 h 286"/>
                <a:gd name="T10" fmla="*/ 68 w 136"/>
                <a:gd name="T11" fmla="*/ 0 h 286"/>
                <a:gd name="T12" fmla="*/ 0 w 136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6">
                  <a:moveTo>
                    <a:pt x="0" y="0"/>
                  </a:moveTo>
                  <a:lnTo>
                    <a:pt x="68" y="144"/>
                  </a:lnTo>
                  <a:lnTo>
                    <a:pt x="0" y="286"/>
                  </a:lnTo>
                  <a:lnTo>
                    <a:pt x="68" y="286"/>
                  </a:lnTo>
                  <a:lnTo>
                    <a:pt x="136" y="144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ts val="360"/>
                </a:spcBef>
                <a:spcAft>
                  <a:spcPts val="360"/>
                </a:spcAft>
                <a:buClr>
                  <a:srgbClr val="003781"/>
                </a:buClr>
                <a:buFont typeface="Wingdings" panose="05000000000000000000" pitchFamily="2" charset="2"/>
                <a:buNone/>
                <a:tabLst>
                  <a:tab pos="179388" algn="l"/>
                </a:tabLst>
                <a:defRPr/>
              </a:pPr>
              <a:endParaRPr lang="en-GB" sz="14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63559" name="Freeform 122">
              <a:extLst>
                <a:ext uri="{FF2B5EF4-FFF2-40B4-BE49-F238E27FC236}">
                  <a16:creationId xmlns:a16="http://schemas.microsoft.com/office/drawing/2014/main" id="{AE0205B7-18FB-496A-A60F-4FB722A81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8" y="5637540"/>
              <a:ext cx="8502650" cy="498077"/>
            </a:xfrm>
            <a:custGeom>
              <a:avLst/>
              <a:gdLst>
                <a:gd name="T0" fmla="*/ 0 w 4942"/>
                <a:gd name="T1" fmla="*/ 0 h 286"/>
                <a:gd name="T2" fmla="*/ 2147483646 w 4942"/>
                <a:gd name="T3" fmla="*/ 2147483646 h 286"/>
                <a:gd name="T4" fmla="*/ 0 w 4942"/>
                <a:gd name="T5" fmla="*/ 2147483646 h 286"/>
                <a:gd name="T6" fmla="*/ 2147483646 w 4942"/>
                <a:gd name="T7" fmla="*/ 2147483646 h 286"/>
                <a:gd name="T8" fmla="*/ 2147483646 w 4942"/>
                <a:gd name="T9" fmla="*/ 0 h 286"/>
                <a:gd name="T10" fmla="*/ 0 w 4942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42"/>
                <a:gd name="T19" fmla="*/ 0 h 286"/>
                <a:gd name="T20" fmla="*/ 4942 w 4942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42" h="286">
                  <a:moveTo>
                    <a:pt x="0" y="0"/>
                  </a:moveTo>
                  <a:lnTo>
                    <a:pt x="69" y="144"/>
                  </a:lnTo>
                  <a:lnTo>
                    <a:pt x="0" y="286"/>
                  </a:lnTo>
                  <a:lnTo>
                    <a:pt x="4942" y="286"/>
                  </a:lnTo>
                  <a:lnTo>
                    <a:pt x="494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16000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>
                  <a:srgbClr val="003781"/>
                </a:buClr>
                <a:buFontTx/>
                <a:buNone/>
                <a:defRPr/>
              </a:pPr>
              <a:r>
                <a:rPr lang="hu-HU" altLang="en-US" sz="1400" b="1" dirty="0">
                  <a:solidFill>
                    <a:srgbClr val="FFFFFF"/>
                  </a:solidFill>
                  <a:latin typeface="+mn-lt"/>
                </a:rPr>
                <a:t>Jelenleg a változás a munkaerőpiacon főleg munkásokat érint és kevésbé fizetett alkalmazottakat. </a:t>
              </a:r>
              <a:r>
                <a:rPr lang="de-DE" altLang="en-US" sz="1400" b="1" dirty="0">
                  <a:solidFill>
                    <a:srgbClr val="FFFFFF"/>
                  </a:solidFill>
                  <a:latin typeface="+mn-lt"/>
                </a:rPr>
                <a:t> </a:t>
              </a:r>
              <a:r>
                <a:rPr lang="hu-HU" altLang="en-US" sz="1400" b="1" dirty="0">
                  <a:solidFill>
                    <a:srgbClr val="FFFFFF"/>
                  </a:solidFill>
                  <a:latin typeface="+mn-lt"/>
                </a:rPr>
                <a:t>  A közeljövőben egyre inkább  a szakképzett munkaerőt és középréteget is érinteni fogja az USA-ban.</a:t>
              </a:r>
              <a:endParaRPr lang="de-DE" altLang="en-US" sz="1400" b="1" dirty="0">
                <a:solidFill>
                  <a:srgbClr val="FFFFFF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1226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A tehetség globális mobilitása</a:t>
            </a:r>
          </a:p>
        </p:txBody>
      </p:sp>
      <p:sp>
        <p:nvSpPr>
          <p:cNvPr id="5" name="Téglalap 4"/>
          <p:cNvSpPr/>
          <p:nvPr/>
        </p:nvSpPr>
        <p:spPr>
          <a:xfrm>
            <a:off x="251453" y="1052736"/>
            <a:ext cx="936104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2200" dirty="0">
                <a:latin typeface="+mn-lt"/>
              </a:rPr>
              <a:t>Szolgáltatási szektornak </a:t>
            </a:r>
            <a:r>
              <a:rPr lang="hu-HU" sz="2200" b="1" dirty="0">
                <a:latin typeface="+mn-lt"/>
              </a:rPr>
              <a:t>magasan képzett fiatalokra van szüksége</a:t>
            </a:r>
            <a:r>
              <a:rPr lang="hu-HU" sz="2200" dirty="0">
                <a:latin typeface="+mn-lt"/>
              </a:rPr>
              <a:t>, s a szükséges szakembergárdát a fiatal korosztályt egyre színvonalasabban képző </a:t>
            </a:r>
            <a:r>
              <a:rPr lang="hu-HU" sz="2200" b="1" dirty="0">
                <a:latin typeface="+mn-lt"/>
              </a:rPr>
              <a:t>Kínából és Indiából </a:t>
            </a:r>
            <a:r>
              <a:rPr lang="hu-HU" sz="2200" dirty="0">
                <a:latin typeface="+mn-lt"/>
              </a:rPr>
              <a:t>tudják elszívni, amivel a </a:t>
            </a:r>
            <a:r>
              <a:rPr lang="hu-HU" sz="2200" b="1" dirty="0">
                <a:latin typeface="+mn-lt"/>
              </a:rPr>
              <a:t>tehetségek széles körű globális mobilitását teremtik meg</a:t>
            </a:r>
            <a:r>
              <a:rPr lang="hu-HU" sz="2200" dirty="0">
                <a:latin typeface="+mn-lt"/>
              </a:rPr>
              <a:t>.</a:t>
            </a:r>
          </a:p>
          <a:p>
            <a:endParaRPr lang="hu-HU" sz="2200" dirty="0">
              <a:latin typeface="+mn-lt"/>
            </a:endParaRPr>
          </a:p>
          <a:p>
            <a:pPr algn="just"/>
            <a:r>
              <a:rPr lang="hu-HU" sz="2200" dirty="0">
                <a:latin typeface="+mn-lt"/>
              </a:rPr>
              <a:t>A képzett fiatalok hiányát a kormányok, az iparágak és az akadémiai szféra összefogása orvosolhatja.</a:t>
            </a:r>
          </a:p>
        </p:txBody>
      </p:sp>
      <p:pic>
        <p:nvPicPr>
          <p:cNvPr id="3074" name="Picture 2" descr="KÃ©ptalÃ¡lat a kÃ¶vetkezÅre: âskill-gapâ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2" b="13059"/>
          <a:stretch/>
        </p:blipFill>
        <p:spPr bwMode="auto">
          <a:xfrm>
            <a:off x="293508" y="3933056"/>
            <a:ext cx="4032448" cy="235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églalap 6"/>
          <p:cNvSpPr/>
          <p:nvPr/>
        </p:nvSpPr>
        <p:spPr>
          <a:xfrm>
            <a:off x="4592959" y="4046782"/>
            <a:ext cx="501953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2200" dirty="0">
                <a:latin typeface="+mn-lt"/>
              </a:rPr>
              <a:t>A frissen képzett munkaerő a</a:t>
            </a:r>
            <a:br>
              <a:rPr lang="hu-HU" sz="2200" dirty="0">
                <a:latin typeface="+mn-lt"/>
              </a:rPr>
            </a:br>
            <a:r>
              <a:rPr lang="hu-HU" sz="2200" b="1" dirty="0">
                <a:latin typeface="+mn-lt"/>
              </a:rPr>
              <a:t>„</a:t>
            </a:r>
            <a:r>
              <a:rPr lang="hu-HU" sz="2200" b="1" dirty="0" err="1">
                <a:latin typeface="+mn-lt"/>
              </a:rPr>
              <a:t>skill-gap</a:t>
            </a:r>
            <a:r>
              <a:rPr lang="hu-HU" sz="2200" b="1" dirty="0">
                <a:latin typeface="+mn-lt"/>
              </a:rPr>
              <a:t>”-</a:t>
            </a:r>
            <a:r>
              <a:rPr lang="hu-HU" sz="2200" b="1" dirty="0" err="1">
                <a:latin typeface="+mn-lt"/>
              </a:rPr>
              <a:t>pel</a:t>
            </a:r>
            <a:r>
              <a:rPr lang="hu-HU" sz="2200" b="1" dirty="0">
                <a:latin typeface="+mn-lt"/>
              </a:rPr>
              <a:t>, </a:t>
            </a:r>
            <a:r>
              <a:rPr lang="hu-HU" sz="2200" dirty="0">
                <a:latin typeface="+mn-lt"/>
              </a:rPr>
              <a:t>azaz az oktatási rendszerben megszerzett és a munkaerőpiacon kamatoztatható képességek közötti különbséggel szembesül. </a:t>
            </a:r>
            <a:endParaRPr lang="hu-HU" sz="2200" dirty="0"/>
          </a:p>
        </p:txBody>
      </p:sp>
    </p:spTree>
    <p:extLst>
      <p:ext uri="{BB962C8B-B14F-4D97-AF65-F5344CB8AC3E}">
        <p14:creationId xmlns:p14="http://schemas.microsoft.com/office/powerpoint/2010/main" val="24144987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0" y="-5284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A legfontosabb képesség 2050-ben</a:t>
            </a:r>
            <a:endParaRPr lang="en-US" sz="3200" dirty="0"/>
          </a:p>
        </p:txBody>
      </p:sp>
      <p:sp>
        <p:nvSpPr>
          <p:cNvPr id="6" name="Téglalap 5"/>
          <p:cNvSpPr/>
          <p:nvPr/>
        </p:nvSpPr>
        <p:spPr>
          <a:xfrm>
            <a:off x="238513" y="1093568"/>
            <a:ext cx="9467015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ct val="20000"/>
              </a:spcBef>
              <a:spcAft>
                <a:spcPts val="600"/>
              </a:spcAft>
            </a:pPr>
            <a:r>
              <a:rPr lang="hu-HU" sz="2200" dirty="0">
                <a:latin typeface="+mn-lt"/>
              </a:rPr>
              <a:t>Olyan </a:t>
            </a:r>
            <a:r>
              <a:rPr lang="hu-HU" sz="2200" b="1" dirty="0">
                <a:latin typeface="+mn-lt"/>
              </a:rPr>
              <a:t>vezetői képességekkel és interdiszciplináris tudással </a:t>
            </a:r>
            <a:r>
              <a:rPr lang="hu-HU" sz="2200" dirty="0">
                <a:latin typeface="+mn-lt"/>
              </a:rPr>
              <a:t>rendelkeznek, hogy eddig ismeretlen problémákat is könnyedén megoldanak. </a:t>
            </a:r>
          </a:p>
        </p:txBody>
      </p:sp>
      <p:sp>
        <p:nvSpPr>
          <p:cNvPr id="7" name="Téglalap 6"/>
          <p:cNvSpPr/>
          <p:nvPr/>
        </p:nvSpPr>
        <p:spPr>
          <a:xfrm>
            <a:off x="6131871" y="3714416"/>
            <a:ext cx="9310869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szenvedély </a:t>
            </a:r>
          </a:p>
        </p:txBody>
      </p:sp>
      <p:sp>
        <p:nvSpPr>
          <p:cNvPr id="9" name="Téglalap 8"/>
          <p:cNvSpPr/>
          <p:nvPr/>
        </p:nvSpPr>
        <p:spPr>
          <a:xfrm>
            <a:off x="238513" y="2846220"/>
            <a:ext cx="8640960" cy="3302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hu-HU" sz="100" dirty="0">
              <a:latin typeface="+mn-lt"/>
            </a:endParaRPr>
          </a:p>
          <a:p>
            <a:pPr marL="342900" indent="-342900" algn="just">
              <a:lnSpc>
                <a:spcPct val="107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hu-HU" sz="100" dirty="0">
              <a:latin typeface="+mn-lt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öntudatosság és önértékelés, 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empátia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érzelmi intelligencia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társadalmi intelligencia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interperszonális intelligencia</a:t>
            </a:r>
            <a:r>
              <a:rPr lang="hu-HU" sz="2000" dirty="0">
                <a:latin typeface="+mn-lt"/>
              </a:rPr>
              <a:t> </a:t>
            </a:r>
          </a:p>
        </p:txBody>
      </p:sp>
      <p:pic>
        <p:nvPicPr>
          <p:cNvPr id="2050" name="Picture 2" descr="KÃ©ptalÃ¡lat a kÃ¶vetkezÅre: âÃ©rzelmi intelligenciaâ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01"/>
          <a:stretch/>
        </p:blipFill>
        <p:spPr bwMode="auto">
          <a:xfrm>
            <a:off x="3584848" y="3330364"/>
            <a:ext cx="2547023" cy="23308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églalap 10"/>
          <p:cNvSpPr/>
          <p:nvPr/>
        </p:nvSpPr>
        <p:spPr>
          <a:xfrm>
            <a:off x="6051884" y="3217420"/>
            <a:ext cx="8856984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kulturális flexibilitás</a:t>
            </a:r>
            <a:r>
              <a:rPr lang="hu-HU" sz="2000" dirty="0">
                <a:latin typeface="+mn-lt"/>
              </a:rPr>
              <a:t>  </a:t>
            </a:r>
          </a:p>
        </p:txBody>
      </p:sp>
      <p:sp>
        <p:nvSpPr>
          <p:cNvPr id="12" name="Téglalap 11"/>
          <p:cNvSpPr/>
          <p:nvPr/>
        </p:nvSpPr>
        <p:spPr>
          <a:xfrm>
            <a:off x="5025008" y="5524292"/>
            <a:ext cx="92170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fizikai aktivitás és a történetmesélés</a:t>
            </a:r>
            <a:endParaRPr lang="hu-HU" sz="2000" dirty="0">
              <a:latin typeface="+mn-lt"/>
            </a:endParaRPr>
          </a:p>
        </p:txBody>
      </p:sp>
      <p:sp>
        <p:nvSpPr>
          <p:cNvPr id="14" name="Téglalap 13"/>
          <p:cNvSpPr/>
          <p:nvPr/>
        </p:nvSpPr>
        <p:spPr>
          <a:xfrm>
            <a:off x="6176227" y="4249040"/>
            <a:ext cx="37297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a közös javak értékelése </a:t>
            </a:r>
          </a:p>
        </p:txBody>
      </p:sp>
      <p:sp>
        <p:nvSpPr>
          <p:cNvPr id="15" name="Téglalap 14"/>
          <p:cNvSpPr/>
          <p:nvPr/>
        </p:nvSpPr>
        <p:spPr>
          <a:xfrm>
            <a:off x="6087515" y="4919576"/>
            <a:ext cx="9150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hu-HU" sz="2000" b="1" dirty="0">
                <a:latin typeface="+mn-lt"/>
              </a:rPr>
              <a:t>tudatosság és meditáció</a:t>
            </a:r>
          </a:p>
        </p:txBody>
      </p:sp>
      <p:sp>
        <p:nvSpPr>
          <p:cNvPr id="16" name="Téglalap 15"/>
          <p:cNvSpPr/>
          <p:nvPr/>
        </p:nvSpPr>
        <p:spPr>
          <a:xfrm>
            <a:off x="344487" y="2415880"/>
            <a:ext cx="9322999" cy="45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ct val="20000"/>
              </a:spcBef>
              <a:spcAft>
                <a:spcPts val="600"/>
              </a:spcAft>
            </a:pPr>
            <a:r>
              <a:rPr lang="hu-HU" sz="2400" b="1" dirty="0">
                <a:solidFill>
                  <a:srgbClr val="C00000"/>
                </a:solidFill>
                <a:latin typeface="+mn-lt"/>
              </a:rPr>
              <a:t>Legfontosabb emberi képességek (</a:t>
            </a:r>
            <a:r>
              <a:rPr lang="hu-HU" sz="2400" b="1" dirty="0" err="1">
                <a:solidFill>
                  <a:srgbClr val="C00000"/>
                </a:solidFill>
                <a:latin typeface="+mn-lt"/>
              </a:rPr>
              <a:t>Lasse</a:t>
            </a:r>
            <a:r>
              <a:rPr lang="hu-HU" sz="24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hu-HU" sz="2400" b="1" dirty="0" err="1">
                <a:solidFill>
                  <a:srgbClr val="C00000"/>
                </a:solidFill>
                <a:latin typeface="+mn-lt"/>
              </a:rPr>
              <a:t>Rouhiainen</a:t>
            </a:r>
            <a:r>
              <a:rPr lang="hu-HU" sz="2400" b="1" dirty="0">
                <a:solidFill>
                  <a:srgbClr val="C00000"/>
                </a:solidFill>
                <a:latin typeface="+mn-lt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8445761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KÃ©ptalÃ¡lat a kÃ¶vetkezÅre: âtehetsÃ©gâ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66" y="-397073"/>
            <a:ext cx="5040000" cy="357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-1" y="3140968"/>
            <a:ext cx="5014017" cy="4308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buClrTx/>
              <a:buNone/>
              <a:defRPr/>
            </a:pPr>
            <a:r>
              <a:rPr lang="hu-HU" altLang="hu-H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KÖSZÖNÖM A  FIGYELMÜKET!</a:t>
            </a:r>
          </a:p>
        </p:txBody>
      </p:sp>
      <p:pic>
        <p:nvPicPr>
          <p:cNvPr id="1028" name="Picture 4" descr="KÃ©ptalÃ¡lat a kÃ¶vetkezÅre: âoktatÃ¡s jÃ¶vÅje szÃ³felhÅâ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07" y="-387424"/>
            <a:ext cx="4931355" cy="411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Ã©ptalÃ¡lat a kÃ¶vetkezÅre: âmestersÃ©ges intelligenciaâ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" t="2161" r="18477" b="-2161"/>
          <a:stretch/>
        </p:blipFill>
        <p:spPr bwMode="auto">
          <a:xfrm>
            <a:off x="-87560" y="3517149"/>
            <a:ext cx="5511177" cy="344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KÃ©ptalÃ¡lat a kÃ¶vetkezÅre: âtudÃ¡sâ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" t="2775"/>
          <a:stretch/>
        </p:blipFill>
        <p:spPr bwMode="auto">
          <a:xfrm>
            <a:off x="5009034" y="3516137"/>
            <a:ext cx="4911382" cy="350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455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>
            <a:extLst>
              <a:ext uri="{FF2B5EF4-FFF2-40B4-BE49-F238E27FC236}">
                <a16:creationId xmlns:a16="http://schemas.microsoft.com/office/drawing/2014/main" id="{37A7DDD6-F1C3-47A7-BA35-F6957542FB4A}"/>
              </a:ext>
            </a:extLst>
          </p:cNvPr>
          <p:cNvSpPr txBox="1">
            <a:spLocks/>
          </p:cNvSpPr>
          <p:nvPr/>
        </p:nvSpPr>
        <p:spPr bwMode="auto">
          <a:xfrm>
            <a:off x="0" y="1402432"/>
            <a:ext cx="9906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hu-HU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endParaRPr lang="hu-H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Tx/>
              <a:buNone/>
            </a:pPr>
            <a:r>
              <a:rPr lang="hu-HU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JÖVŐ KÉRDÉSEI AZ OKTATÁSBAN </a:t>
            </a:r>
            <a:endParaRPr lang="hu-HU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715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99636" y="2600361"/>
            <a:ext cx="45887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hu-HU" sz="1800" b="1" dirty="0">
                <a:solidFill>
                  <a:srgbClr val="FF0000"/>
                </a:solidFill>
                <a:latin typeface="+mn-lt"/>
              </a:rPr>
              <a:t>A hatékonyabb oktatás nem csupán az iskolaköteles korosztályra vonatkozik</a:t>
            </a:r>
          </a:p>
        </p:txBody>
      </p:sp>
      <p:sp>
        <p:nvSpPr>
          <p:cNvPr id="6" name="Téglalap 5"/>
          <p:cNvSpPr/>
          <p:nvPr/>
        </p:nvSpPr>
        <p:spPr>
          <a:xfrm>
            <a:off x="4664968" y="3246692"/>
            <a:ext cx="4999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hu-HU" sz="1800" b="1" dirty="0">
                <a:solidFill>
                  <a:srgbClr val="FF0000"/>
                </a:solidFill>
                <a:latin typeface="+mn-lt"/>
              </a:rPr>
              <a:t>A gyorsan változó munkaerőpiachoz a tudásuk megújítására kényszerülő felnőttek is a korábbiaktól eltérő tanulási stratégiákkal alkalmazkodhatnak.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5" y="3407168"/>
            <a:ext cx="4541891" cy="2599468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35" y="4505530"/>
            <a:ext cx="4135376" cy="2201088"/>
          </a:xfrm>
          <a:prstGeom prst="rect">
            <a:avLst/>
          </a:prstGeom>
        </p:spPr>
      </p:pic>
      <p:sp>
        <p:nvSpPr>
          <p:cNvPr id="12" name="TextBox 2"/>
          <p:cNvSpPr txBox="1">
            <a:spLocks noGrp="1"/>
          </p:cNvSpPr>
          <p:nvPr>
            <p:ph type="title"/>
          </p:nvPr>
        </p:nvSpPr>
        <p:spPr>
          <a:xfrm>
            <a:off x="0" y="-56580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ct val="90000"/>
              </a:lnSpc>
              <a:defRPr sz="2800" b="1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Oktatás hatékonysága </a:t>
            </a:r>
            <a:r>
              <a:rPr lang="hu-HU" sz="3200" cap="all" dirty="0"/>
              <a:t> </a:t>
            </a:r>
            <a:endParaRPr lang="en-US" sz="3200" cap="all" dirty="0"/>
          </a:p>
        </p:txBody>
      </p:sp>
      <p:sp>
        <p:nvSpPr>
          <p:cNvPr id="13" name="Téglalap 12"/>
          <p:cNvSpPr/>
          <p:nvPr/>
        </p:nvSpPr>
        <p:spPr>
          <a:xfrm>
            <a:off x="123075" y="1068535"/>
            <a:ext cx="6893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2000" dirty="0">
                <a:latin typeface="+mn-lt"/>
              </a:rPr>
              <a:t>Az </a:t>
            </a:r>
            <a:r>
              <a:rPr lang="hu-HU" sz="2000" b="1" dirty="0">
                <a:latin typeface="+mn-lt"/>
              </a:rPr>
              <a:t>oktatás területe jellemzően nem tud lépést tartani a technológiai fejlődés ütemével</a:t>
            </a:r>
            <a:r>
              <a:rPr lang="hu-HU" sz="2000" dirty="0">
                <a:latin typeface="+mn-lt"/>
              </a:rPr>
              <a:t>, az iskolában használt eszközök gyakran nem felelnek meg a 21. század mindennapjaiban használatos tárgyak fejlettségi szintjének.</a:t>
            </a:r>
          </a:p>
        </p:txBody>
      </p:sp>
      <p:pic>
        <p:nvPicPr>
          <p:cNvPr id="5124" name="Picture 4" descr="KÃ©ptalÃ¡lat a kÃ¶vetkezÅre: âdigitÃ¡lis iskolatÃ¡blaâ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239" y="1068535"/>
            <a:ext cx="2551201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63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>
            <a:spLocks noGrp="1"/>
          </p:cNvSpPr>
          <p:nvPr>
            <p:ph type="title"/>
          </p:nvPr>
        </p:nvSpPr>
        <p:spPr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ct val="90000"/>
              </a:lnSpc>
              <a:defRPr sz="2800" b="1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 smtClean="0"/>
              <a:t>Oktatás a jövőben </a:t>
            </a:r>
            <a:endParaRPr lang="en-US" sz="3200" dirty="0"/>
          </a:p>
        </p:txBody>
      </p:sp>
      <p:sp>
        <p:nvSpPr>
          <p:cNvPr id="13" name="Téglalap 12"/>
          <p:cNvSpPr/>
          <p:nvPr/>
        </p:nvSpPr>
        <p:spPr>
          <a:xfrm>
            <a:off x="5159086" y="975489"/>
            <a:ext cx="43403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000" dirty="0">
                <a:solidFill>
                  <a:srgbClr val="FF0000"/>
                </a:solidFill>
                <a:latin typeface="+mn-lt"/>
              </a:rPr>
              <a:t>A hagyományos úton szerzett diplomák </a:t>
            </a:r>
            <a:r>
              <a:rPr lang="hu-HU" sz="2000" b="1" dirty="0">
                <a:solidFill>
                  <a:srgbClr val="FF0000"/>
                </a:solidFill>
                <a:latin typeface="+mn-lt"/>
              </a:rPr>
              <a:t>értéke</a:t>
            </a:r>
            <a:r>
              <a:rPr lang="hu-HU" sz="2000" dirty="0">
                <a:solidFill>
                  <a:srgbClr val="FF0000"/>
                </a:solidFill>
                <a:latin typeface="+mn-lt"/>
              </a:rPr>
              <a:t> mennyire értékálló?</a:t>
            </a:r>
          </a:p>
        </p:txBody>
      </p:sp>
      <p:sp>
        <p:nvSpPr>
          <p:cNvPr id="14" name="Téglalap 13"/>
          <p:cNvSpPr/>
          <p:nvPr/>
        </p:nvSpPr>
        <p:spPr>
          <a:xfrm>
            <a:off x="146241" y="982567"/>
            <a:ext cx="41819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dirty="0">
                <a:solidFill>
                  <a:srgbClr val="FF0000"/>
                </a:solidFill>
                <a:latin typeface="+mn-lt"/>
              </a:rPr>
              <a:t>A hagyományos oktatás szerepét átveszik-e az </a:t>
            </a:r>
            <a:r>
              <a:rPr lang="hu-HU" sz="2000" b="1" dirty="0">
                <a:solidFill>
                  <a:srgbClr val="FF0000"/>
                </a:solidFill>
                <a:latin typeface="+mn-lt"/>
              </a:rPr>
              <a:t>új oktatási formák</a:t>
            </a:r>
            <a:r>
              <a:rPr lang="hu-HU" sz="2000" dirty="0">
                <a:solidFill>
                  <a:srgbClr val="FF0000"/>
                </a:solidFill>
                <a:latin typeface="+mn-lt"/>
              </a:rPr>
              <a:t>? </a:t>
            </a:r>
          </a:p>
        </p:txBody>
      </p:sp>
      <p:pic>
        <p:nvPicPr>
          <p:cNvPr id="4100" name="Picture 4" descr="KÃ©ptalÃ¡lat a kÃ¶vetkezÅre: ânew learning systemâ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1991690"/>
            <a:ext cx="3209382" cy="171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Ã©ptalÃ¡lat a kÃ¶vetkezÅre: âdiplomaâ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252" y="1991690"/>
            <a:ext cx="2699451" cy="1801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KÃ©ptalÃ¡lat a kÃ¶vetkezÅre: âdiplomaâ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0" r="16630"/>
          <a:stretch/>
        </p:blipFill>
        <p:spPr bwMode="auto">
          <a:xfrm rot="246121">
            <a:off x="7689313" y="1940541"/>
            <a:ext cx="2029686" cy="2086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églalap 11"/>
          <p:cNvSpPr/>
          <p:nvPr/>
        </p:nvSpPr>
        <p:spPr>
          <a:xfrm>
            <a:off x="284226" y="4051081"/>
            <a:ext cx="43581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spcAft>
                <a:spcPts val="600"/>
              </a:spcAft>
            </a:pPr>
            <a:r>
              <a:rPr lang="hu-HU" sz="2000" dirty="0">
                <a:solidFill>
                  <a:srgbClr val="FF0000"/>
                </a:solidFill>
                <a:latin typeface="+mn-lt"/>
              </a:rPr>
              <a:t>Milyen új </a:t>
            </a:r>
            <a:r>
              <a:rPr lang="hu-HU" sz="2000" b="1" dirty="0">
                <a:solidFill>
                  <a:srgbClr val="FF0000"/>
                </a:solidFill>
                <a:latin typeface="+mn-lt"/>
              </a:rPr>
              <a:t>oktatási termékekkel</a:t>
            </a:r>
            <a:r>
              <a:rPr lang="hu-HU" sz="2000" dirty="0">
                <a:solidFill>
                  <a:srgbClr val="FF0000"/>
                </a:solidFill>
                <a:latin typeface="+mn-lt"/>
              </a:rPr>
              <a:t>,  </a:t>
            </a:r>
            <a:r>
              <a:rPr lang="hu-HU" sz="2000" b="1" dirty="0">
                <a:solidFill>
                  <a:srgbClr val="FF0000"/>
                </a:solidFill>
                <a:latin typeface="+mn-lt"/>
              </a:rPr>
              <a:t>szolgáltatásokkal</a:t>
            </a:r>
            <a:r>
              <a:rPr lang="hu-HU" sz="2000" dirty="0">
                <a:solidFill>
                  <a:srgbClr val="FF0000"/>
                </a:solidFill>
                <a:latin typeface="+mn-lt"/>
              </a:rPr>
              <a:t> kell számolnunk? </a:t>
            </a:r>
          </a:p>
        </p:txBody>
      </p:sp>
      <p:pic>
        <p:nvPicPr>
          <p:cNvPr id="4104" name="Picture 8" descr="KÃ©ptalÃ¡lat a kÃ¶vetkezÅre: ânew productâ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63" y="4877911"/>
            <a:ext cx="2097064" cy="18640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KÃ©ptalÃ¡lat a kÃ¶vetkezÅre: ânew serviceâ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395" y="4900581"/>
            <a:ext cx="1876425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KÃ©ptalÃ¡lat a kÃ¶vetkezÅre: âmestersÃ©ges intelligenciaâ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9" t="-810" r="9045" b="810"/>
          <a:stretch/>
        </p:blipFill>
        <p:spPr bwMode="auto">
          <a:xfrm>
            <a:off x="5572768" y="4808837"/>
            <a:ext cx="3628704" cy="196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églalap 14"/>
          <p:cNvSpPr/>
          <p:nvPr/>
        </p:nvSpPr>
        <p:spPr>
          <a:xfrm>
            <a:off x="4953000" y="4051081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dirty="0">
                <a:solidFill>
                  <a:srgbClr val="FF0000"/>
                </a:solidFill>
                <a:latin typeface="+mn-lt"/>
              </a:rPr>
              <a:t>Milyen hatást gyakorol a </a:t>
            </a:r>
            <a:r>
              <a:rPr lang="hu-HU" sz="2000" b="1" dirty="0">
                <a:solidFill>
                  <a:srgbClr val="FF0000"/>
                </a:solidFill>
                <a:latin typeface="+mn-lt"/>
              </a:rPr>
              <a:t>mesterséges intelligenciának</a:t>
            </a:r>
            <a:r>
              <a:rPr lang="hu-HU" sz="2000" dirty="0">
                <a:solidFill>
                  <a:srgbClr val="FF0000"/>
                </a:solidFill>
                <a:latin typeface="+mn-lt"/>
              </a:rPr>
              <a:t> a jövő diákjaira?</a:t>
            </a:r>
          </a:p>
        </p:txBody>
      </p:sp>
    </p:spTree>
    <p:extLst>
      <p:ext uri="{BB962C8B-B14F-4D97-AF65-F5344CB8AC3E}">
        <p14:creationId xmlns:p14="http://schemas.microsoft.com/office/powerpoint/2010/main" val="1825946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/>
          </p:cNvSpPr>
          <p:nvPr/>
        </p:nvSpPr>
        <p:spPr bwMode="auto">
          <a:xfrm>
            <a:off x="-21027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3200" dirty="0"/>
              <a:t>Demográfiai előrejelzések</a:t>
            </a:r>
            <a:endParaRPr lang="en-US" sz="3200" dirty="0"/>
          </a:p>
        </p:txBody>
      </p:sp>
      <p:sp>
        <p:nvSpPr>
          <p:cNvPr id="5" name="Téglalap 4"/>
          <p:cNvSpPr/>
          <p:nvPr/>
        </p:nvSpPr>
        <p:spPr>
          <a:xfrm>
            <a:off x="39596" y="823516"/>
            <a:ext cx="98453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</a:pPr>
            <a:r>
              <a:rPr lang="hu-HU" sz="2000" dirty="0">
                <a:solidFill>
                  <a:srgbClr val="FF0000"/>
                </a:solidFill>
                <a:latin typeface="+mn-lt"/>
              </a:rPr>
              <a:t>A </a:t>
            </a:r>
            <a:r>
              <a:rPr lang="hu-HU" sz="2000" b="1" dirty="0">
                <a:solidFill>
                  <a:srgbClr val="FF0000"/>
                </a:solidFill>
                <a:latin typeface="+mn-lt"/>
              </a:rPr>
              <a:t>demográfiai kilátások erősen befolyásolják az oktatásfejlesztési tervezést</a:t>
            </a:r>
            <a:r>
              <a:rPr lang="hu-HU" sz="2000" dirty="0">
                <a:solidFill>
                  <a:srgbClr val="FF0000"/>
                </a:solidFill>
                <a:latin typeface="+mn-lt"/>
              </a:rPr>
              <a:t>, mert a népesség bővülése vagy fogyása más és más eszközöket igényel a tanulmányi rendszerek színvonalának emeléséhez! </a:t>
            </a:r>
          </a:p>
        </p:txBody>
      </p:sp>
      <p:pic>
        <p:nvPicPr>
          <p:cNvPr id="6146" name="Picture 2" descr="KÃ©ptalÃ¡lat a kÃ¶vetkezÅre: âvilÃ¡g nÃ©pessÃ©ge ensz 2015â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26" y="1818181"/>
            <a:ext cx="9927026" cy="503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200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93931BD-CE11-4934-A324-1DF887D813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27" t="33201" r="16562" b="11230"/>
          <a:stretch/>
        </p:blipFill>
        <p:spPr>
          <a:xfrm>
            <a:off x="56456" y="850978"/>
            <a:ext cx="9849544" cy="5882776"/>
          </a:xfrm>
          <a:prstGeom prst="rect">
            <a:avLst/>
          </a:prstGeom>
        </p:spPr>
      </p:pic>
      <p:sp>
        <p:nvSpPr>
          <p:cNvPr id="7" name="TextBox 2"/>
          <p:cNvSpPr txBox="1">
            <a:spLocks noGrp="1"/>
          </p:cNvSpPr>
          <p:nvPr>
            <p:ph type="title"/>
          </p:nvPr>
        </p:nvSpPr>
        <p:spPr>
          <a:xfrm>
            <a:off x="0" y="-27384"/>
            <a:ext cx="9906000" cy="85090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ct val="90000"/>
              </a:lnSpc>
              <a:defRPr sz="2800" b="1">
                <a:solidFill>
                  <a:srgbClr val="0066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dirty="0"/>
              <a:t>Globális népességnövekedés</a:t>
            </a:r>
            <a:endParaRPr lang="en-US" dirty="0"/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86692" y="2204864"/>
            <a:ext cx="1624630" cy="1124744"/>
          </a:xfrm>
          <a:prstGeom prst="rect">
            <a:avLst/>
          </a:prstGeom>
        </p:spPr>
      </p:pic>
      <p:pic>
        <p:nvPicPr>
          <p:cNvPr id="6" name="Picture 23" descr=" ">
            <a:extLst>
              <a:ext uri="{FF2B5EF4-FFF2-40B4-BE49-F238E27FC236}">
                <a16:creationId xmlns:a16="http://schemas.microsoft.com/office/drawing/2014/main" id="{322C7068-A49E-4015-AB06-1AFED29D9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376" y="-30160"/>
            <a:ext cx="1559362" cy="85103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62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gyéni tervezé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35135</TotalTime>
  <Words>2177</Words>
  <Application>Microsoft Office PowerPoint</Application>
  <PresentationFormat>A4 (210x297 mm)</PresentationFormat>
  <Paragraphs>302</Paragraphs>
  <Slides>42</Slides>
  <Notes>5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10</vt:i4>
      </vt:variant>
      <vt:variant>
        <vt:lpstr>Téma</vt:lpstr>
      </vt:variant>
      <vt:variant>
        <vt:i4>3</vt:i4>
      </vt:variant>
      <vt:variant>
        <vt:lpstr>Diacímek</vt:lpstr>
      </vt:variant>
      <vt:variant>
        <vt:i4>42</vt:i4>
      </vt:variant>
    </vt:vector>
  </HeadingPairs>
  <TitlesOfParts>
    <vt:vector size="55" baseType="lpstr">
      <vt:lpstr>MS PGothic</vt:lpstr>
      <vt:lpstr>MS PGothic</vt:lpstr>
      <vt:lpstr>Arial</vt:lpstr>
      <vt:lpstr>Arial Narrow</vt:lpstr>
      <vt:lpstr>Calibri</vt:lpstr>
      <vt:lpstr>Courier New</vt:lpstr>
      <vt:lpstr>Tahoma</vt:lpstr>
      <vt:lpstr>Times New Roman</vt:lpstr>
      <vt:lpstr>Verdana</vt:lpstr>
      <vt:lpstr>Wingdings</vt:lpstr>
      <vt:lpstr>Default Design</vt:lpstr>
      <vt:lpstr>Egyéni tervezés</vt:lpstr>
      <vt:lpstr>1_Office Theme</vt:lpstr>
      <vt:lpstr>PowerPoint-bemutató</vt:lpstr>
      <vt:lpstr>Evolúció vagy revolúció megy végbe a gazdaságban? </vt:lpstr>
      <vt:lpstr>A mesterséges intelligencia útján</vt:lpstr>
      <vt:lpstr>Az automatizálás munkahelyeket veszélyeztet az egyes szektorokban</vt:lpstr>
      <vt:lpstr>PowerPoint-bemutató</vt:lpstr>
      <vt:lpstr>Oktatás hatékonysága  </vt:lpstr>
      <vt:lpstr>Oktatás a jövőben </vt:lpstr>
      <vt:lpstr>PowerPoint-bemutató</vt:lpstr>
      <vt:lpstr>Globális népességnövekedés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M-learning technológia I</vt:lpstr>
      <vt:lpstr>M-learning technológia II</vt:lpstr>
      <vt:lpstr>M-learning előnye </vt:lpstr>
      <vt:lpstr>PowerPoint-bemutató</vt:lpstr>
      <vt:lpstr>PowerPoint-bemutató</vt:lpstr>
      <vt:lpstr>Digitális munkakörök besorolása</vt:lpstr>
      <vt:lpstr>A digitális munkavállaló profilja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Wageningen UR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Goods Aspect of Land Management</dc:title>
  <dc:creator>nowic002</dc:creator>
  <cp:lastModifiedBy>Popp József</cp:lastModifiedBy>
  <cp:revision>3319</cp:revision>
  <cp:lastPrinted>2008-06-19T20:49:47Z</cp:lastPrinted>
  <dcterms:created xsi:type="dcterms:W3CDTF">2008-06-11T12:29:39Z</dcterms:created>
  <dcterms:modified xsi:type="dcterms:W3CDTF">2018-12-07T10:22:26Z</dcterms:modified>
</cp:coreProperties>
</file>